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2" y="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Місце для тексту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Місце для зображення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1.png"/><Relationship Id="rId7" Type="http://schemas.openxmlformats.org/officeDocument/2006/relationships/image" Target="../media/image11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razumkov.org.ua/napriamky/sotsiolohichni-doslidzhennia/monitorynh-elektoralnykh-nastroiv-ukraintsiv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humanrights.org.ua/material/pereselenci_majiut_nizkij_riven_doviri_do_organiv_vladi__doslidzhennji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ukraine.ureport.in/poll/2978/" TargetMode="External"/><Relationship Id="rId4" Type="http://schemas.openxmlformats.org/officeDocument/2006/relationships/hyperlink" Target="https://www.iri.org.ua/sites/default/files/editor-files/2018_03%20National_UA%20OFFICIAL.PDF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кутник 9"/>
          <p:cNvSpPr/>
          <p:nvPr/>
        </p:nvSpPr>
        <p:spPr>
          <a:xfrm>
            <a:off x="0" y="1628768"/>
            <a:ext cx="12192000" cy="4149463"/>
          </a:xfrm>
          <a:prstGeom prst="rect">
            <a:avLst/>
          </a:prstGeom>
          <a:solidFill>
            <a:srgbClr val="0C143B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TextBox 1"/>
          <p:cNvSpPr txBox="1"/>
          <p:nvPr/>
        </p:nvSpPr>
        <p:spPr>
          <a:xfrm>
            <a:off x="714836" y="2671679"/>
            <a:ext cx="10009762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ПРАВОПРОСВІТНИЦЬКА КАМПАНІЯ </a:t>
            </a:r>
          </a:p>
          <a:p>
            <a:pPr algn="ctr">
              <a:lnSpc>
                <a:spcPct val="150000"/>
              </a:lnSpc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«Я МАЮ ПРАВО </a:t>
            </a:r>
            <a:r>
              <a:rPr lang="uk-UA" dirty="0" smtClean="0"/>
              <a:t>ГОЛОСУ</a:t>
            </a:r>
            <a:r>
              <a:rPr dirty="0" smtClean="0"/>
              <a:t>»</a:t>
            </a:r>
            <a:r>
              <a:rPr dirty="0" smtClean="0">
                <a:solidFill>
                  <a:srgbClr val="0C143B"/>
                </a:solidFill>
              </a:rPr>
              <a:t>»</a:t>
            </a:r>
            <a:endParaRPr dirty="0">
              <a:solidFill>
                <a:srgbClr val="0C143B"/>
              </a:solidFill>
            </a:endParaRPr>
          </a:p>
        </p:txBody>
      </p:sp>
      <p:pic>
        <p:nvPicPr>
          <p:cNvPr id="114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97180" y="246380"/>
            <a:ext cx="2054834" cy="1235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7368" y="371287"/>
            <a:ext cx="3110398" cy="105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Рисунок 6" descr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80039" y="2889114"/>
            <a:ext cx="2889117" cy="2889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BPD_logo_coord_center_opt.jpg" descr="BPD_logo_coord_center_opt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53102" y="172833"/>
            <a:ext cx="2726937" cy="1390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258128"/>
            <a:ext cx="1209485" cy="12094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 18"/>
          <p:cNvSpPr/>
          <p:nvPr/>
        </p:nvSpPr>
        <p:spPr>
          <a:xfrm>
            <a:off x="2796709" y="930138"/>
            <a:ext cx="8417669" cy="966771"/>
          </a:xfrm>
          <a:prstGeom prst="rect">
            <a:avLst/>
          </a:prstGeom>
          <a:solidFill>
            <a:srgbClr val="0C1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369651" y="6138154"/>
            <a:ext cx="992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0C143B"/>
                </a:solidFill>
                <a:latin typeface="Century Gothic" panose="020B0502020202020204" pitchFamily="34" charset="0"/>
              </a:rPr>
              <a:t>10</a:t>
            </a:r>
            <a:endParaRPr lang="uk-UA" sz="1600" dirty="0">
              <a:solidFill>
                <a:srgbClr val="0C143B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472" y="175528"/>
            <a:ext cx="593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Century Gothic" panose="020B0502020202020204" pitchFamily="34" charset="0"/>
              </a:rPr>
              <a:t>Я маю право </a:t>
            </a:r>
            <a:r>
              <a:rPr lang="uk-UA" dirty="0" smtClean="0">
                <a:latin typeface="Century Gothic" panose="020B0502020202020204" pitchFamily="34" charset="0"/>
              </a:rPr>
              <a:t>голосу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4901" y="1121135"/>
            <a:ext cx="412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ПІДГОТУЙСЯ</a:t>
            </a:r>
            <a:endParaRPr lang="uk-U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7" y="930138"/>
            <a:ext cx="900142" cy="900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8175" y="3261187"/>
            <a:ext cx="69332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Century Gothic" panose="020B0502020202020204" pitchFamily="34" charset="0"/>
              </a:rPr>
              <a:t>    Алгоритм дій виборця до, під час та після голосування</a:t>
            </a:r>
            <a:endParaRPr lang="uk-UA" sz="1400" dirty="0" smtClean="0">
              <a:latin typeface="Century Gothic" panose="020B0502020202020204" pitchFamily="34" charset="0"/>
            </a:endParaRPr>
          </a:p>
          <a:p>
            <a:r>
              <a:rPr lang="uk-UA" sz="1400" dirty="0" smtClean="0">
                <a:latin typeface="Century Gothic" panose="020B0502020202020204" pitchFamily="34" charset="0"/>
              </a:rPr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перевірити себе в реєстрі виборців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змінити місце голосування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проголосувати за кордоном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Документи, необхідні для голосування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Алгоритм дій у день голосування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Види порушень виборчого процесу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реагувати на виявлені порушення</a:t>
            </a:r>
          </a:p>
          <a:p>
            <a:endParaRPr lang="uk-UA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1157597" y="2100137"/>
            <a:ext cx="10056781" cy="566505"/>
          </a:xfrm>
          <a:prstGeom prst="rect">
            <a:avLst/>
          </a:prstGeom>
          <a:solidFill>
            <a:srgbClr val="265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/>
          </a:p>
        </p:txBody>
      </p:sp>
      <p:sp>
        <p:nvSpPr>
          <p:cNvPr id="27" name="Прямокутник 26"/>
          <p:cNvSpPr/>
          <p:nvPr/>
        </p:nvSpPr>
        <p:spPr>
          <a:xfrm>
            <a:off x="4621295" y="2149378"/>
            <a:ext cx="312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Дорожня карта виборця</a:t>
            </a:r>
            <a:r>
              <a:rPr lang="uk-UA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uk-UA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22" y="155750"/>
            <a:ext cx="867911" cy="5219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39" y="192485"/>
            <a:ext cx="1342418" cy="4543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0" y="93086"/>
            <a:ext cx="618963" cy="618963"/>
          </a:xfrm>
          <a:prstGeom prst="rect">
            <a:avLst/>
          </a:prstGeom>
        </p:spPr>
      </p:pic>
      <p:pic>
        <p:nvPicPr>
          <p:cNvPr id="20" name="BPD_logo_coord_center_opt.jpg" descr="BPD_logo_coord_center_op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35238" y="34336"/>
            <a:ext cx="1536406" cy="783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97" y="2936499"/>
            <a:ext cx="2562139" cy="36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8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 18"/>
          <p:cNvSpPr/>
          <p:nvPr/>
        </p:nvSpPr>
        <p:spPr>
          <a:xfrm>
            <a:off x="2796709" y="930138"/>
            <a:ext cx="8417669" cy="966771"/>
          </a:xfrm>
          <a:prstGeom prst="rect">
            <a:avLst/>
          </a:prstGeom>
          <a:solidFill>
            <a:srgbClr val="0C1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369651" y="6138154"/>
            <a:ext cx="992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0C143B"/>
                </a:solidFill>
                <a:latin typeface="Century Gothic" panose="020B0502020202020204" pitchFamily="34" charset="0"/>
              </a:rPr>
              <a:t>11</a:t>
            </a:r>
            <a:endParaRPr lang="uk-UA" sz="1600" dirty="0">
              <a:solidFill>
                <a:srgbClr val="0C143B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472" y="175528"/>
            <a:ext cx="593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Century Gothic" panose="020B0502020202020204" pitchFamily="34" charset="0"/>
              </a:rPr>
              <a:t>Я маю право </a:t>
            </a:r>
            <a:r>
              <a:rPr lang="uk-UA" dirty="0" smtClean="0">
                <a:latin typeface="Century Gothic" panose="020B0502020202020204" pitchFamily="34" charset="0"/>
              </a:rPr>
              <a:t>голосу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4901" y="1121135"/>
            <a:ext cx="412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ПІДГОТУЙСЯ</a:t>
            </a:r>
            <a:endParaRPr lang="uk-U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7" y="930138"/>
            <a:ext cx="900142" cy="900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6446" y="2936499"/>
            <a:ext cx="4784434" cy="2609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змінити місце голосування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Пам’ятка для внутрішньо переміщених осіб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Пам’ятка для тих, хто бажає взяти участь у складі виборчої комісії, спостерігачів </a:t>
            </a:r>
            <a:endParaRPr lang="uk-UA" sz="14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Пам’ятка для виборців, які перебувають за кордоном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1157597" y="2100137"/>
            <a:ext cx="10056781" cy="566505"/>
          </a:xfrm>
          <a:prstGeom prst="rect">
            <a:avLst/>
          </a:prstGeom>
          <a:solidFill>
            <a:srgbClr val="265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/>
          </a:p>
        </p:txBody>
      </p:sp>
      <p:sp>
        <p:nvSpPr>
          <p:cNvPr id="27" name="Прямокутник 26"/>
          <p:cNvSpPr/>
          <p:nvPr/>
        </p:nvSpPr>
        <p:spPr>
          <a:xfrm>
            <a:off x="3609806" y="2149378"/>
            <a:ext cx="515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Пам’ятки для окремих категорій виборців</a:t>
            </a:r>
            <a:r>
              <a:rPr lang="uk-UA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uk-UA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22" y="155750"/>
            <a:ext cx="867911" cy="5219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39" y="192485"/>
            <a:ext cx="1342418" cy="4543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0" y="93086"/>
            <a:ext cx="618963" cy="618963"/>
          </a:xfrm>
          <a:prstGeom prst="rect">
            <a:avLst/>
          </a:prstGeom>
        </p:spPr>
      </p:pic>
      <p:pic>
        <p:nvPicPr>
          <p:cNvPr id="20" name="BPD_logo_coord_center_opt.jpg" descr="BPD_logo_coord_center_op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35238" y="34336"/>
            <a:ext cx="1536406" cy="783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8"/>
          <a:stretch/>
        </p:blipFill>
        <p:spPr>
          <a:xfrm>
            <a:off x="1167605" y="2837416"/>
            <a:ext cx="1823472" cy="3759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77"/>
          <a:stretch/>
        </p:blipFill>
        <p:spPr>
          <a:xfrm>
            <a:off x="2991077" y="2851281"/>
            <a:ext cx="3200975" cy="34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12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/>
          <p:cNvSpPr/>
          <p:nvPr/>
        </p:nvSpPr>
        <p:spPr>
          <a:xfrm>
            <a:off x="1157595" y="2831548"/>
            <a:ext cx="4863829" cy="3430660"/>
          </a:xfrm>
          <a:prstGeom prst="rect">
            <a:avLst/>
          </a:prstGeom>
          <a:noFill/>
          <a:ln>
            <a:solidFill>
              <a:srgbClr val="0C1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6331893" y="2831548"/>
            <a:ext cx="4882485" cy="3430660"/>
          </a:xfrm>
          <a:prstGeom prst="rect">
            <a:avLst/>
          </a:prstGeom>
          <a:noFill/>
          <a:ln>
            <a:solidFill>
              <a:srgbClr val="0C1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2796709" y="930138"/>
            <a:ext cx="8417669" cy="948575"/>
          </a:xfrm>
          <a:prstGeom prst="rect">
            <a:avLst/>
          </a:prstGeom>
          <a:solidFill>
            <a:srgbClr val="0C1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369651" y="6138154"/>
            <a:ext cx="992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0C143B"/>
                </a:solidFill>
                <a:latin typeface="Century Gothic" panose="020B0502020202020204" pitchFamily="34" charset="0"/>
              </a:rPr>
              <a:t>12</a:t>
            </a:r>
            <a:endParaRPr lang="uk-UA" sz="1600" dirty="0">
              <a:solidFill>
                <a:srgbClr val="0C143B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472" y="175528"/>
            <a:ext cx="593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Century Gothic" panose="020B0502020202020204" pitchFamily="34" charset="0"/>
              </a:rPr>
              <a:t>Я маю право </a:t>
            </a:r>
            <a:r>
              <a:rPr lang="uk-UA" dirty="0" smtClean="0">
                <a:latin typeface="Century Gothic" panose="020B0502020202020204" pitchFamily="34" charset="0"/>
              </a:rPr>
              <a:t>голосу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2723" y="1089023"/>
            <a:ext cx="412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ПРОГОЛОСУЙ</a:t>
            </a:r>
            <a:endParaRPr lang="uk-U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0506" y="2824405"/>
            <a:ext cx="4541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Century Gothic" panose="020B0502020202020204" pitchFamily="34" charset="0"/>
              </a:rPr>
              <a:t>     </a:t>
            </a:r>
            <a:r>
              <a:rPr lang="uk-UA" sz="1600" b="1" u="sng" dirty="0" smtClean="0">
                <a:latin typeface="Century Gothic" panose="020B0502020202020204" pitchFamily="34" charset="0"/>
              </a:rPr>
              <a:t>ІНФОРМАЦІЙНІ МАТЕРІАЛИ:</a:t>
            </a:r>
          </a:p>
          <a:p>
            <a:pPr>
              <a:lnSpc>
                <a:spcPct val="150000"/>
              </a:lnSpc>
            </a:pPr>
            <a:endParaRPr lang="uk-UA" sz="1600" b="1" u="sng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Плакат (</a:t>
            </a:r>
            <a:r>
              <a:rPr lang="uk-UA" sz="1400" dirty="0" err="1" smtClean="0">
                <a:latin typeface="Century Gothic" panose="020B0502020202020204" pitchFamily="34" charset="0"/>
              </a:rPr>
              <a:t>інфографіка</a:t>
            </a:r>
            <a:r>
              <a:rPr lang="uk-UA" sz="1400" dirty="0" smtClean="0">
                <a:latin typeface="Century Gothic" panose="020B0502020202020204" pitchFamily="34" charset="0"/>
              </a:rPr>
              <a:t>)</a:t>
            </a:r>
          </a:p>
          <a:p>
            <a:r>
              <a:rPr lang="uk-UA" sz="1400" dirty="0" smtClean="0">
                <a:latin typeface="Century Gothic" panose="020B0502020202020204" pitchFamily="34" charset="0"/>
              </a:rPr>
              <a:t>      </a:t>
            </a:r>
            <a:r>
              <a:rPr lang="uk-UA" sz="1400" dirty="0" smtClean="0">
                <a:latin typeface="Century Gothic" panose="020B0502020202020204" pitchFamily="34" charset="0"/>
              </a:rPr>
              <a:t>«</a:t>
            </a:r>
            <a:r>
              <a:rPr lang="uk-UA" sz="1400" dirty="0" smtClean="0">
                <a:latin typeface="Century Gothic" panose="020B0502020202020204" pitchFamily="34" charset="0"/>
              </a:rPr>
              <a:t>Дорожня карта виборця</a:t>
            </a:r>
            <a:r>
              <a:rPr lang="uk-UA" sz="1400" dirty="0" smtClean="0">
                <a:latin typeface="Century Gothic" panose="020B0502020202020204" pitchFamily="34" charset="0"/>
              </a:rPr>
              <a:t>»</a:t>
            </a:r>
            <a:endParaRPr lang="uk-UA" sz="1400" dirty="0" smtClean="0">
              <a:latin typeface="Century Gothic" panose="020B0502020202020204" pitchFamily="34" charset="0"/>
            </a:endParaRPr>
          </a:p>
          <a:p>
            <a:endParaRPr lang="uk-UA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Відео-</a:t>
            </a:r>
            <a:r>
              <a:rPr lang="uk-UA" sz="1400" dirty="0" err="1" smtClean="0">
                <a:latin typeface="Century Gothic" panose="020B0502020202020204" pitchFamily="34" charset="0"/>
              </a:rPr>
              <a:t>інформер</a:t>
            </a:r>
            <a:r>
              <a:rPr lang="uk-UA" sz="1400" dirty="0" smtClean="0">
                <a:latin typeface="Century Gothic" panose="020B0502020202020204" pitchFamily="34" charset="0"/>
              </a:rPr>
              <a:t> «Права виборця під час голосування»</a:t>
            </a:r>
          </a:p>
          <a:p>
            <a:endParaRPr lang="uk-UA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Пам’ятка                                     </a:t>
            </a:r>
          </a:p>
          <a:p>
            <a:r>
              <a:rPr lang="uk-UA" sz="1400" dirty="0">
                <a:latin typeface="Century Gothic" panose="020B0502020202020204" pitchFamily="34" charset="0"/>
              </a:rPr>
              <a:t> </a:t>
            </a:r>
            <a:r>
              <a:rPr lang="uk-UA" sz="1400" dirty="0" smtClean="0">
                <a:latin typeface="Century Gothic" panose="020B0502020202020204" pitchFamily="34" charset="0"/>
              </a:rPr>
              <a:t>     «Протидій порушенням на виборах»</a:t>
            </a:r>
          </a:p>
          <a:p>
            <a:endParaRPr lang="uk-UA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Century Gothic" panose="020B0502020202020204" pitchFamily="34" charset="0"/>
              </a:rPr>
              <a:t>Публікації (сайт, ФБ МЮ, «ЯМП!», ресурси партнерів)</a:t>
            </a:r>
          </a:p>
          <a:p>
            <a:endParaRPr lang="uk-UA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2135" y="2888128"/>
            <a:ext cx="4354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Century Gothic" panose="020B0502020202020204" pitchFamily="34" charset="0"/>
              </a:rPr>
              <a:t>     </a:t>
            </a:r>
            <a:r>
              <a:rPr lang="uk-UA" sz="1600" b="1" u="sng" dirty="0" smtClean="0">
                <a:latin typeface="Century Gothic" panose="020B0502020202020204" pitchFamily="34" charset="0"/>
              </a:rPr>
              <a:t>ПРО ЩО РОЗПОВІДАЄМО:</a:t>
            </a:r>
          </a:p>
          <a:p>
            <a:pPr>
              <a:lnSpc>
                <a:spcPct val="150000"/>
              </a:lnSpc>
            </a:pPr>
            <a:endParaRPr lang="uk-UA" sz="1600" b="1" u="sng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і де реалізувати право голосу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Які документи потрібні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Що робити, якщо виборця немає у списку</a:t>
            </a:r>
          </a:p>
          <a:p>
            <a:endParaRPr lang="uk-UA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Що робити у разі виявлення порушень під час голосування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7" y="858923"/>
            <a:ext cx="870602" cy="8706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22" y="155750"/>
            <a:ext cx="867911" cy="5219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39" y="192485"/>
            <a:ext cx="1342418" cy="454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0" y="93086"/>
            <a:ext cx="618963" cy="618963"/>
          </a:xfrm>
          <a:prstGeom prst="rect">
            <a:avLst/>
          </a:prstGeom>
        </p:spPr>
      </p:pic>
      <p:pic>
        <p:nvPicPr>
          <p:cNvPr id="21" name="BPD_logo_coord_center_opt.jpg" descr="BPD_logo_coord_center_op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35238" y="34336"/>
            <a:ext cx="1536406" cy="7835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62682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/>
          <p:cNvSpPr/>
          <p:nvPr/>
        </p:nvSpPr>
        <p:spPr>
          <a:xfrm>
            <a:off x="1157595" y="2831548"/>
            <a:ext cx="4863829" cy="3430660"/>
          </a:xfrm>
          <a:prstGeom prst="rect">
            <a:avLst/>
          </a:prstGeom>
          <a:noFill/>
          <a:ln>
            <a:solidFill>
              <a:srgbClr val="0C1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6331893" y="2831548"/>
            <a:ext cx="4882485" cy="3430660"/>
          </a:xfrm>
          <a:prstGeom prst="rect">
            <a:avLst/>
          </a:prstGeom>
          <a:noFill/>
          <a:ln>
            <a:solidFill>
              <a:srgbClr val="0C1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2796709" y="930138"/>
            <a:ext cx="8417669" cy="948575"/>
          </a:xfrm>
          <a:prstGeom prst="rect">
            <a:avLst/>
          </a:prstGeom>
          <a:solidFill>
            <a:srgbClr val="0C1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369651" y="6138154"/>
            <a:ext cx="992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0C143B"/>
                </a:solidFill>
                <a:latin typeface="Century Gothic" panose="020B0502020202020204" pitchFamily="34" charset="0"/>
              </a:rPr>
              <a:t>13</a:t>
            </a:r>
            <a:endParaRPr lang="uk-UA" sz="1600" dirty="0">
              <a:solidFill>
                <a:srgbClr val="0C143B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472" y="175528"/>
            <a:ext cx="593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Century Gothic" panose="020B0502020202020204" pitchFamily="34" charset="0"/>
              </a:rPr>
              <a:t>Я маю право </a:t>
            </a:r>
            <a:r>
              <a:rPr lang="uk-UA" dirty="0" smtClean="0">
                <a:latin typeface="Century Gothic" panose="020B0502020202020204" pitchFamily="34" charset="0"/>
              </a:rPr>
              <a:t>голосу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2723" y="1089023"/>
            <a:ext cx="412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ПРОКОНТРОЛЮЙ</a:t>
            </a:r>
            <a:endParaRPr lang="uk-U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3192" y="3044999"/>
            <a:ext cx="454118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Century Gothic" panose="020B0502020202020204" pitchFamily="34" charset="0"/>
              </a:rPr>
              <a:t>     </a:t>
            </a:r>
            <a:r>
              <a:rPr lang="uk-UA" sz="1600" b="1" u="sng" dirty="0" smtClean="0">
                <a:latin typeface="Century Gothic" panose="020B0502020202020204" pitchFamily="34" charset="0"/>
              </a:rPr>
              <a:t>ІНФОРМАЦІЙНІ МАТЕРІАЛИ:</a:t>
            </a:r>
          </a:p>
          <a:p>
            <a:endParaRPr lang="uk-UA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Пам’ятка (</a:t>
            </a:r>
            <a:r>
              <a:rPr lang="uk-UA" sz="1400" dirty="0" err="1" smtClean="0">
                <a:latin typeface="Century Gothic" panose="020B0502020202020204" pitchFamily="34" charset="0"/>
              </a:rPr>
              <a:t>інфографіка</a:t>
            </a:r>
            <a:r>
              <a:rPr lang="uk-UA" sz="1400" dirty="0" smtClean="0">
                <a:latin typeface="Century Gothic" panose="020B0502020202020204" pitchFamily="34" charset="0"/>
              </a:rPr>
              <a:t>)                               </a:t>
            </a:r>
          </a:p>
          <a:p>
            <a:r>
              <a:rPr lang="uk-UA" sz="1400" dirty="0">
                <a:latin typeface="Century Gothic" panose="020B0502020202020204" pitchFamily="34" charset="0"/>
              </a:rPr>
              <a:t> </a:t>
            </a:r>
            <a:r>
              <a:rPr lang="uk-UA" sz="1400" dirty="0" smtClean="0">
                <a:latin typeface="Century Gothic" panose="020B0502020202020204" pitchFamily="34" charset="0"/>
              </a:rPr>
              <a:t>     «Як оскаржити порушення на виборах»</a:t>
            </a:r>
          </a:p>
          <a:p>
            <a:endParaRPr lang="uk-UA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Плакат «Протидій порушенням на виборах»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err="1" smtClean="0">
                <a:latin typeface="Century Gothic" panose="020B0502020202020204" pitchFamily="34" charset="0"/>
              </a:rPr>
              <a:t>Інфографіка</a:t>
            </a:r>
            <a:r>
              <a:rPr lang="uk-UA" sz="1400" dirty="0" smtClean="0">
                <a:latin typeface="Century Gothic" panose="020B0502020202020204" pitchFamily="34" charset="0"/>
              </a:rPr>
              <a:t> «Передвиборна агітація»</a:t>
            </a:r>
          </a:p>
          <a:p>
            <a:endParaRPr lang="uk-UA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Century Gothic" panose="020B0502020202020204" pitchFamily="34" charset="0"/>
              </a:rPr>
              <a:t>Публікації (сайт, ФБ МЮ, «ЯМП!», ресурси партнерів)</a:t>
            </a:r>
          </a:p>
          <a:p>
            <a:endParaRPr lang="uk-UA" sz="1400" dirty="0" smtClean="0">
              <a:latin typeface="Century Gothic" panose="020B0502020202020204" pitchFamily="34" charset="0"/>
            </a:endParaRPr>
          </a:p>
          <a:p>
            <a:endParaRPr lang="uk-UA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3702" y="3183971"/>
            <a:ext cx="43547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Century Gothic" panose="020B0502020202020204" pitchFamily="34" charset="0"/>
              </a:rPr>
              <a:t>     </a:t>
            </a:r>
            <a:r>
              <a:rPr lang="uk-UA" sz="1600" b="1" u="sng" dirty="0" smtClean="0">
                <a:latin typeface="Century Gothic" panose="020B0502020202020204" pitchFamily="34" charset="0"/>
              </a:rPr>
              <a:t>ПРО ЩО РОЗПОВІДАЄМО:</a:t>
            </a:r>
          </a:p>
          <a:p>
            <a:pPr>
              <a:lnSpc>
                <a:spcPct val="150000"/>
              </a:lnSpc>
            </a:pPr>
            <a:endParaRPr lang="uk-UA" sz="1600" b="1" u="sng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Права спостерігачів під час виборчого процесу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Дії виборця у разі виявлення порушень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Алгоритм оскарження незаконних дій під час виборчого процесу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дізнатися результати виборів</a:t>
            </a:r>
            <a:endParaRPr lang="uk-UA" sz="1200" dirty="0" smtClean="0"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44" y="930138"/>
            <a:ext cx="843117" cy="8431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22" y="155750"/>
            <a:ext cx="867911" cy="5219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39" y="192485"/>
            <a:ext cx="1342418" cy="4543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0" y="93086"/>
            <a:ext cx="618963" cy="618963"/>
          </a:xfrm>
          <a:prstGeom prst="rect">
            <a:avLst/>
          </a:prstGeom>
        </p:spPr>
      </p:pic>
      <p:pic>
        <p:nvPicPr>
          <p:cNvPr id="23" name="BPD_logo_coord_center_opt.jpg" descr="BPD_logo_coord_center_op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35238" y="34336"/>
            <a:ext cx="1536406" cy="7835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022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/>
          <p:cNvSpPr/>
          <p:nvPr/>
        </p:nvSpPr>
        <p:spPr>
          <a:xfrm>
            <a:off x="1157595" y="2831548"/>
            <a:ext cx="4863829" cy="3430660"/>
          </a:xfrm>
          <a:prstGeom prst="rect">
            <a:avLst/>
          </a:prstGeom>
          <a:noFill/>
          <a:ln>
            <a:solidFill>
              <a:srgbClr val="0C1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6331893" y="2831548"/>
            <a:ext cx="4882485" cy="3430660"/>
          </a:xfrm>
          <a:prstGeom prst="rect">
            <a:avLst/>
          </a:prstGeom>
          <a:noFill/>
          <a:ln>
            <a:solidFill>
              <a:srgbClr val="0C1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2796709" y="930138"/>
            <a:ext cx="8417669" cy="948575"/>
          </a:xfrm>
          <a:prstGeom prst="rect">
            <a:avLst/>
          </a:prstGeom>
          <a:solidFill>
            <a:srgbClr val="0C1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369651" y="6138154"/>
            <a:ext cx="992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0C143B"/>
                </a:solidFill>
                <a:latin typeface="Century Gothic" panose="020B0502020202020204" pitchFamily="34" charset="0"/>
              </a:rPr>
              <a:t>14</a:t>
            </a:r>
            <a:endParaRPr lang="uk-UA" sz="1600" dirty="0">
              <a:solidFill>
                <a:srgbClr val="0C143B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472" y="175528"/>
            <a:ext cx="593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Century Gothic" panose="020B0502020202020204" pitchFamily="34" charset="0"/>
              </a:rPr>
              <a:t>Я маю право </a:t>
            </a:r>
            <a:r>
              <a:rPr lang="uk-UA" dirty="0" smtClean="0">
                <a:latin typeface="Century Gothic" panose="020B0502020202020204" pitchFamily="34" charset="0"/>
              </a:rPr>
              <a:t>голосу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2723" y="1089023"/>
            <a:ext cx="412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2-Й ТУР ВИБОРІВ*</a:t>
            </a:r>
            <a:endParaRPr lang="uk-U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3192" y="3063417"/>
            <a:ext cx="45411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Century Gothic" panose="020B0502020202020204" pitchFamily="34" charset="0"/>
              </a:rPr>
              <a:t>     </a:t>
            </a:r>
            <a:r>
              <a:rPr lang="uk-UA" sz="1600" b="1" u="sng" dirty="0" smtClean="0">
                <a:latin typeface="Century Gothic" panose="020B0502020202020204" pitchFamily="34" charset="0"/>
              </a:rPr>
              <a:t>ІНФОРМАЦІЙНІ МАТЕРІАЛИ:</a:t>
            </a:r>
          </a:p>
          <a:p>
            <a:endParaRPr lang="uk-UA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Плакат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latin typeface="Century Gothic" panose="020B0502020202020204" pitchFamily="34" charset="0"/>
              </a:rPr>
              <a:t>     «</a:t>
            </a:r>
            <a:r>
              <a:rPr lang="ru-RU" sz="1400" dirty="0">
                <a:latin typeface="Century Gothic" panose="020B0502020202020204" pitchFamily="34" charset="0"/>
              </a:rPr>
              <a:t>Я МАЮ ПРАВО ОБИРАТИ: </a:t>
            </a:r>
            <a:r>
              <a:rPr lang="ru-RU" sz="1400" dirty="0" err="1">
                <a:latin typeface="Century Gothic" panose="020B0502020202020204" pitchFamily="34" charset="0"/>
              </a:rPr>
              <a:t>путівник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виборця</a:t>
            </a:r>
            <a:r>
              <a:rPr lang="ru-RU" sz="1400" dirty="0" smtClean="0">
                <a:latin typeface="Century Gothic" panose="020B0502020202020204" pitchFamily="34" charset="0"/>
              </a:rPr>
              <a:t>»</a:t>
            </a:r>
          </a:p>
          <a:p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Century Gothic" panose="020B0502020202020204" pitchFamily="34" charset="0"/>
              </a:rPr>
              <a:t>Інфографіка</a:t>
            </a:r>
            <a:r>
              <a:rPr lang="ru-RU" sz="1400" dirty="0" smtClean="0">
                <a:latin typeface="Century Gothic" panose="020B0502020202020204" pitchFamily="34" charset="0"/>
              </a:rPr>
              <a:t> «2-й тур»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Пам’ятка (</a:t>
            </a:r>
            <a:r>
              <a:rPr lang="uk-UA" sz="1400" dirty="0" err="1" smtClean="0">
                <a:latin typeface="Century Gothic" panose="020B0502020202020204" pitchFamily="34" charset="0"/>
              </a:rPr>
              <a:t>інфографіка</a:t>
            </a:r>
            <a:r>
              <a:rPr lang="uk-UA" sz="1400" dirty="0" smtClean="0">
                <a:latin typeface="Century Gothic" panose="020B0502020202020204" pitchFamily="34" charset="0"/>
              </a:rPr>
              <a:t>)                               </a:t>
            </a:r>
          </a:p>
          <a:p>
            <a:r>
              <a:rPr lang="uk-UA" sz="1400" dirty="0">
                <a:latin typeface="Century Gothic" panose="020B0502020202020204" pitchFamily="34" charset="0"/>
              </a:rPr>
              <a:t> </a:t>
            </a:r>
            <a:r>
              <a:rPr lang="uk-UA" sz="1400" dirty="0" smtClean="0">
                <a:latin typeface="Century Gothic" panose="020B0502020202020204" pitchFamily="34" charset="0"/>
              </a:rPr>
              <a:t>     «Як оскаржити порушення на виборах»</a:t>
            </a:r>
          </a:p>
          <a:p>
            <a:endParaRPr lang="uk-UA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Century Gothic" panose="020B0502020202020204" pitchFamily="34" charset="0"/>
              </a:rPr>
              <a:t>Публікації (сайт, ФБ МЮ, «ЯМП!», ресурси партнерів)</a:t>
            </a:r>
          </a:p>
          <a:p>
            <a:endParaRPr lang="uk-UA" sz="1400" dirty="0" smtClean="0">
              <a:latin typeface="Century Gothic" panose="020B0502020202020204" pitchFamily="34" charset="0"/>
            </a:endParaRPr>
          </a:p>
          <a:p>
            <a:endParaRPr lang="uk-UA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6790" y="3063417"/>
            <a:ext cx="43547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Century Gothic" panose="020B0502020202020204" pitchFamily="34" charset="0"/>
              </a:rPr>
              <a:t>     </a:t>
            </a:r>
            <a:r>
              <a:rPr lang="uk-UA" sz="1600" b="1" u="sng" dirty="0" smtClean="0">
                <a:latin typeface="Century Gothic" panose="020B0502020202020204" pitchFamily="34" charset="0"/>
              </a:rPr>
              <a:t>ПРО ЩО РОЗПОВІДАЄМО: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Процедура </a:t>
            </a:r>
            <a:r>
              <a:rPr lang="uk-UA" sz="1400" dirty="0">
                <a:latin typeface="Century Gothic" panose="020B0502020202020204" pitchFamily="34" charset="0"/>
              </a:rPr>
              <a:t>проведення </a:t>
            </a:r>
            <a:r>
              <a:rPr lang="uk-UA" sz="1400" dirty="0" smtClean="0">
                <a:latin typeface="Century Gothic" panose="020B0502020202020204" pitchFamily="34" charset="0"/>
              </a:rPr>
              <a:t>2-го туру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змінити місце голосування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Century Gothic" panose="020B0502020202020204" pitchFamily="34" charset="0"/>
              </a:rPr>
              <a:t>Як і де реалізувати право </a:t>
            </a:r>
            <a:r>
              <a:rPr lang="uk-UA" sz="1400" dirty="0" smtClean="0">
                <a:latin typeface="Century Gothic" panose="020B0502020202020204" pitchFamily="34" charset="0"/>
              </a:rPr>
              <a:t>голосу</a:t>
            </a:r>
            <a:endParaRPr lang="uk-UA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Що </a:t>
            </a:r>
            <a:r>
              <a:rPr lang="uk-UA" sz="1400" dirty="0">
                <a:latin typeface="Century Gothic" panose="020B0502020202020204" pitchFamily="34" charset="0"/>
              </a:rPr>
              <a:t>робити у разі виявлення порушень під час </a:t>
            </a:r>
            <a:r>
              <a:rPr lang="uk-UA" sz="1400" dirty="0" smtClean="0">
                <a:latin typeface="Century Gothic" panose="020B0502020202020204" pitchFamily="34" charset="0"/>
              </a:rPr>
              <a:t>голосування</a:t>
            </a:r>
            <a:endParaRPr lang="uk-UA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оскаржити незаконні дії під час виборчого процесу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дізнатися результати виборів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157597" y="2043588"/>
            <a:ext cx="10056781" cy="566505"/>
          </a:xfrm>
          <a:prstGeom prst="rect">
            <a:avLst/>
          </a:prstGeom>
          <a:solidFill>
            <a:srgbClr val="265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4614082" y="2066372"/>
            <a:ext cx="327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Строки</a:t>
            </a:r>
            <a:r>
              <a:rPr lang="uk-UA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:   </a:t>
            </a:r>
            <a:r>
              <a:rPr lang="uk-UA" sz="1600" smtClean="0">
                <a:solidFill>
                  <a:schemeClr val="bg1"/>
                </a:solidFill>
                <a:latin typeface="Century Gothic" panose="020B0502020202020204" pitchFamily="34" charset="0"/>
              </a:rPr>
              <a:t>травень </a:t>
            </a:r>
            <a:r>
              <a:rPr lang="uk-UA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2019 року  </a:t>
            </a:r>
            <a:endParaRPr lang="uk-UA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925" y="6417389"/>
            <a:ext cx="7412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Century Gothic" panose="020B0502020202020204" pitchFamily="34" charset="0"/>
              </a:rPr>
              <a:t>* У разі проведення</a:t>
            </a:r>
            <a:endParaRPr lang="uk-UA" sz="16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02" y="984641"/>
            <a:ext cx="893231" cy="8932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22" y="155750"/>
            <a:ext cx="867911" cy="5219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39" y="192485"/>
            <a:ext cx="1342418" cy="454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0" y="93086"/>
            <a:ext cx="618963" cy="618963"/>
          </a:xfrm>
          <a:prstGeom prst="rect">
            <a:avLst/>
          </a:prstGeom>
        </p:spPr>
      </p:pic>
      <p:pic>
        <p:nvPicPr>
          <p:cNvPr id="21" name="BPD_logo_coord_center_opt.jpg" descr="BPD_logo_coord_center_op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35238" y="34336"/>
            <a:ext cx="1536406" cy="7835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3665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 18"/>
          <p:cNvSpPr/>
          <p:nvPr/>
        </p:nvSpPr>
        <p:spPr>
          <a:xfrm>
            <a:off x="3492137" y="930138"/>
            <a:ext cx="7722241" cy="948575"/>
          </a:xfrm>
          <a:prstGeom prst="rect">
            <a:avLst/>
          </a:prstGeom>
          <a:solidFill>
            <a:srgbClr val="0C1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369651" y="6138154"/>
            <a:ext cx="992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0C143B"/>
                </a:solidFill>
                <a:latin typeface="Century Gothic" panose="020B0502020202020204" pitchFamily="34" charset="0"/>
              </a:rPr>
              <a:t>15</a:t>
            </a:r>
            <a:endParaRPr lang="uk-UA" sz="1600" dirty="0">
              <a:solidFill>
                <a:srgbClr val="0C143B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472" y="175528"/>
            <a:ext cx="593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Century Gothic" panose="020B0502020202020204" pitchFamily="34" charset="0"/>
              </a:rPr>
              <a:t>Я маю право </a:t>
            </a:r>
            <a:r>
              <a:rPr lang="uk-UA" dirty="0" smtClean="0">
                <a:latin typeface="Century Gothic" panose="020B0502020202020204" pitchFamily="34" charset="0"/>
              </a:rPr>
              <a:t>голосу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2723" y="1089023"/>
            <a:ext cx="565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ОПИТУВАННЯ МОЛОДІ</a:t>
            </a:r>
            <a:endParaRPr lang="uk-U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157597" y="2043588"/>
            <a:ext cx="10056781" cy="566505"/>
          </a:xfrm>
          <a:prstGeom prst="rect">
            <a:avLst/>
          </a:prstGeom>
          <a:solidFill>
            <a:srgbClr val="265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5143073" y="2112705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січень</a:t>
            </a:r>
            <a:r>
              <a:rPr lang="uk-UA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2019 року  </a:t>
            </a:r>
            <a:endParaRPr lang="uk-UA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7595" y="6307431"/>
            <a:ext cx="1094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entury Gothic" panose="020B0502020202020204" pitchFamily="34" charset="0"/>
              </a:rPr>
              <a:t>* </a:t>
            </a:r>
            <a:r>
              <a:rPr lang="en-US" sz="1200" dirty="0" smtClean="0">
                <a:latin typeface="Century Gothic" panose="020B0502020202020204" pitchFamily="34" charset="0"/>
              </a:rPr>
              <a:t>U</a:t>
            </a:r>
            <a:r>
              <a:rPr lang="uk-UA" sz="1200" dirty="0" smtClean="0">
                <a:latin typeface="Century Gothic" panose="020B0502020202020204" pitchFamily="34" charset="0"/>
              </a:rPr>
              <a:t>-</a:t>
            </a:r>
            <a:r>
              <a:rPr lang="en-US" sz="1200" dirty="0" smtClean="0">
                <a:latin typeface="Century Gothic" panose="020B0502020202020204" pitchFamily="34" charset="0"/>
              </a:rPr>
              <a:t>Report </a:t>
            </a:r>
            <a:r>
              <a:rPr lang="uk-UA" sz="1200" dirty="0" smtClean="0">
                <a:latin typeface="Century Gothic" panose="020B0502020202020204" pitchFamily="34" charset="0"/>
              </a:rPr>
              <a:t>- глобальний </a:t>
            </a:r>
            <a:r>
              <a:rPr lang="uk-UA" sz="1200" dirty="0">
                <a:latin typeface="Century Gothic" panose="020B0502020202020204" pitchFamily="34" charset="0"/>
              </a:rPr>
              <a:t>молодіжний </a:t>
            </a:r>
            <a:r>
              <a:rPr lang="uk-UA" sz="1200" dirty="0" smtClean="0">
                <a:latin typeface="Century Gothic" panose="020B0502020202020204" pitchFamily="34" charset="0"/>
              </a:rPr>
              <a:t>проект ЮНІСЕФ</a:t>
            </a:r>
            <a:r>
              <a:rPr lang="en-US" sz="1200" dirty="0" smtClean="0">
                <a:latin typeface="Century Gothic" panose="020B0502020202020204" pitchFamily="34" charset="0"/>
              </a:rPr>
              <a:t>. </a:t>
            </a:r>
            <a:r>
              <a:rPr lang="uk-UA" sz="1200" dirty="0">
                <a:latin typeface="Century Gothic" panose="020B0502020202020204" pitchFamily="34" charset="0"/>
              </a:rPr>
              <a:t>Це - швидкі опитування через безкоштовні СМС або </a:t>
            </a:r>
            <a:r>
              <a:rPr lang="uk-UA" sz="1200" dirty="0" err="1">
                <a:latin typeface="Century Gothic" panose="020B0502020202020204" pitchFamily="34" charset="0"/>
              </a:rPr>
              <a:t>Твітер</a:t>
            </a:r>
            <a:r>
              <a:rPr lang="uk-UA" sz="1200" dirty="0">
                <a:latin typeface="Century Gothic" panose="020B0502020202020204" pitchFamily="34" charset="0"/>
              </a:rPr>
              <a:t>, які дозволяють дізнатись думку молоді щодо важливих суспільних питань</a:t>
            </a:r>
            <a:r>
              <a:rPr lang="uk-UA" sz="1200" dirty="0" smtClean="0">
                <a:latin typeface="Century Gothic" panose="020B0502020202020204" pitchFamily="34" charset="0"/>
              </a:rPr>
              <a:t>.</a:t>
            </a:r>
            <a:endParaRPr lang="uk-UA" sz="1200" dirty="0"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98" y="175528"/>
            <a:ext cx="1342418" cy="4543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22" y="155750"/>
            <a:ext cx="867911" cy="521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51" y="1000539"/>
            <a:ext cx="1905000" cy="81915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1157595" y="3121011"/>
            <a:ext cx="8131436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Ціль опитування – </a:t>
            </a:r>
            <a:r>
              <a:rPr lang="uk-UA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 наскільки українська молодь є активною та обізнаною щодо реалізації та захисту своїх виборчих прав</a:t>
            </a:r>
            <a:r>
              <a:rPr lang="uk-UA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Цільова аудиторія: </a:t>
            </a:r>
            <a:r>
              <a:rPr lang="uk-UA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молодь від 17 до 34 </a:t>
            </a:r>
            <a:r>
              <a:rPr lang="uk-UA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років.</a:t>
            </a:r>
            <a:endParaRPr lang="uk-UA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83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 18"/>
          <p:cNvSpPr/>
          <p:nvPr/>
        </p:nvSpPr>
        <p:spPr>
          <a:xfrm>
            <a:off x="3492137" y="930138"/>
            <a:ext cx="7722241" cy="948575"/>
          </a:xfrm>
          <a:prstGeom prst="rect">
            <a:avLst/>
          </a:prstGeom>
          <a:solidFill>
            <a:srgbClr val="0C1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369651" y="6138154"/>
            <a:ext cx="992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smtClean="0">
                <a:solidFill>
                  <a:srgbClr val="0C143B"/>
                </a:solidFill>
                <a:latin typeface="Century Gothic" panose="020B0502020202020204" pitchFamily="34" charset="0"/>
              </a:rPr>
              <a:t>16</a:t>
            </a:r>
            <a:endParaRPr lang="uk-UA" sz="1600" dirty="0">
              <a:solidFill>
                <a:srgbClr val="0C143B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472" y="175528"/>
            <a:ext cx="593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Century Gothic" panose="020B0502020202020204" pitchFamily="34" charset="0"/>
              </a:rPr>
              <a:t>Я маю право </a:t>
            </a:r>
            <a:r>
              <a:rPr lang="uk-UA" dirty="0" smtClean="0">
                <a:latin typeface="Century Gothic" panose="020B0502020202020204" pitchFamily="34" charset="0"/>
              </a:rPr>
              <a:t>голосу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2723" y="1089023"/>
            <a:ext cx="565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ОПИТУВАННЯ МОЛОДІ</a:t>
            </a:r>
            <a:endParaRPr lang="uk-U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98" y="175528"/>
            <a:ext cx="1342418" cy="4543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22" y="155750"/>
            <a:ext cx="867911" cy="521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51" y="1000539"/>
            <a:ext cx="1905000" cy="819150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4975" y="2394196"/>
            <a:ext cx="5131012" cy="4139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 для опитування</a:t>
            </a:r>
            <a:endParaRPr lang="uk-UA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uk-UA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 </a:t>
            </a:r>
            <a:r>
              <a:rPr lang="uk-UA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братимеш ти участь у виборах Президента України 31 березня 2019 року?</a:t>
            </a:r>
          </a:p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Так, обов’язково.</a:t>
            </a:r>
          </a:p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Скоріше братиму.</a:t>
            </a:r>
          </a:p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Скоріше не братиму.</a:t>
            </a:r>
          </a:p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Точно не братиму.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відповідь 4 – чому ти не братимеш у </a:t>
            </a:r>
            <a:r>
              <a:rPr lang="uk-UA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виборах?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вірять у можливість щось змінити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знають процедури голосування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Складно голосувати не за місцем реєстрації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Інше </a:t>
            </a:r>
          </a:p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240491" y="3056836"/>
            <a:ext cx="5681543" cy="326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 знаєш ти як перевірити себе в списку виборців? 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Так, але не знаю що робити якщо мене немає у списку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Ні, хочу дізнатися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uk-UA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Хочеш дізнатися більше про свої права? </a:t>
            </a:r>
            <a:endParaRPr lang="uk-UA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Заходь на сайт проекту «Я МАЮ ПРАВО!» pravo.minjust.gov.ua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 телефонуй 0 800 213 103 (Єдиний контакт-центр системи безоплатної правової допомоги  - цілодобово та безкоштовно у межах України)</a:t>
            </a:r>
          </a:p>
        </p:txBody>
      </p:sp>
    </p:spTree>
    <p:extLst>
      <p:ext uri="{BB962C8B-B14F-4D97-AF65-F5344CB8AC3E}">
        <p14:creationId xmlns:p14="http://schemas.microsoft.com/office/powerpoint/2010/main" val="423601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 18"/>
          <p:cNvSpPr/>
          <p:nvPr/>
        </p:nvSpPr>
        <p:spPr>
          <a:xfrm>
            <a:off x="3492137" y="930138"/>
            <a:ext cx="7722241" cy="948575"/>
          </a:xfrm>
          <a:prstGeom prst="rect">
            <a:avLst/>
          </a:prstGeom>
          <a:solidFill>
            <a:srgbClr val="0C1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369651" y="6138154"/>
            <a:ext cx="992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0C143B"/>
                </a:solidFill>
                <a:latin typeface="Century Gothic" panose="020B0502020202020204" pitchFamily="34" charset="0"/>
              </a:rPr>
              <a:t>1</a:t>
            </a:r>
            <a:r>
              <a:rPr lang="en-US" sz="1600" smtClean="0">
                <a:solidFill>
                  <a:srgbClr val="0C143B"/>
                </a:solidFill>
                <a:latin typeface="Century Gothic" panose="020B0502020202020204" pitchFamily="34" charset="0"/>
              </a:rPr>
              <a:t>7</a:t>
            </a:r>
            <a:endParaRPr lang="uk-UA" sz="1600" dirty="0">
              <a:solidFill>
                <a:srgbClr val="0C143B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472" y="175528"/>
            <a:ext cx="593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Century Gothic" panose="020B0502020202020204" pitchFamily="34" charset="0"/>
              </a:rPr>
              <a:t>Я маю право </a:t>
            </a:r>
            <a:r>
              <a:rPr lang="uk-UA" dirty="0" smtClean="0">
                <a:latin typeface="Century Gothic" panose="020B0502020202020204" pitchFamily="34" charset="0"/>
              </a:rPr>
              <a:t>голосу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8217" y="1112037"/>
            <a:ext cx="565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РЕЗУЛЬТАТИ</a:t>
            </a:r>
            <a:endParaRPr lang="uk-U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98" y="175528"/>
            <a:ext cx="1342418" cy="4543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22" y="155750"/>
            <a:ext cx="867911" cy="521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51" y="1000539"/>
            <a:ext cx="1905000" cy="8191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308834"/>
            <a:ext cx="4757917" cy="3568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50" y="2302937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29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кутник 18"/>
          <p:cNvSpPr/>
          <p:nvPr/>
        </p:nvSpPr>
        <p:spPr>
          <a:xfrm>
            <a:off x="734435" y="1913554"/>
            <a:ext cx="10812297" cy="566506"/>
          </a:xfrm>
          <a:prstGeom prst="rect">
            <a:avLst/>
          </a:prstGeom>
          <a:solidFill>
            <a:srgbClr val="265EAC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Прямокутник 17"/>
          <p:cNvSpPr/>
          <p:nvPr/>
        </p:nvSpPr>
        <p:spPr>
          <a:xfrm>
            <a:off x="734436" y="1055404"/>
            <a:ext cx="10812297" cy="763668"/>
          </a:xfrm>
          <a:prstGeom prst="rect">
            <a:avLst/>
          </a:prstGeom>
          <a:solidFill>
            <a:srgbClr val="0C143B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TextBox 10"/>
          <p:cNvSpPr txBox="1"/>
          <p:nvPr/>
        </p:nvSpPr>
        <p:spPr>
          <a:xfrm>
            <a:off x="369650" y="6138154"/>
            <a:ext cx="99222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0C14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2</a:t>
            </a:r>
          </a:p>
        </p:txBody>
      </p:sp>
      <p:sp>
        <p:nvSpPr>
          <p:cNvPr id="122" name="Прямокутник 3"/>
          <p:cNvSpPr txBox="1"/>
          <p:nvPr/>
        </p:nvSpPr>
        <p:spPr>
          <a:xfrm>
            <a:off x="1665863" y="1188214"/>
            <a:ext cx="984926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Загальнонаціональний правопросвітницький проект «Я МАЮ ПРАВО!»</a:t>
            </a:r>
          </a:p>
        </p:txBody>
      </p:sp>
      <p:sp>
        <p:nvSpPr>
          <p:cNvPr id="123" name="TextBox 12"/>
          <p:cNvSpPr txBox="1"/>
          <p:nvPr/>
        </p:nvSpPr>
        <p:spPr>
          <a:xfrm>
            <a:off x="307772" y="231289"/>
            <a:ext cx="458359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uk-UA" b="1" dirty="0" smtClean="0"/>
              <a:t>ПРОЕКТ “Я МАЮ ПРАВО!”</a:t>
            </a:r>
            <a:endParaRPr b="1"/>
          </a:p>
        </p:txBody>
      </p:sp>
      <p:sp>
        <p:nvSpPr>
          <p:cNvPr id="124" name="Прямокутник 14"/>
          <p:cNvSpPr txBox="1"/>
          <p:nvPr/>
        </p:nvSpPr>
        <p:spPr>
          <a:xfrm>
            <a:off x="1817100" y="2012140"/>
            <a:ext cx="863087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Мета:  </a:t>
            </a:r>
            <a:r>
              <a:rPr b="0"/>
              <a:t>підвищити обізнаність громадян про їх права та механізми захисту</a:t>
            </a:r>
          </a:p>
        </p:txBody>
      </p:sp>
      <p:pic>
        <p:nvPicPr>
          <p:cNvPr id="125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5073" y="138141"/>
            <a:ext cx="1342419" cy="45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Рисунок 13" descr="Рисунок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78821" y="155750"/>
            <a:ext cx="867912" cy="52192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Прямокутник 1"/>
          <p:cNvSpPr txBox="1"/>
          <p:nvPr/>
        </p:nvSpPr>
        <p:spPr>
          <a:xfrm>
            <a:off x="759833" y="2971162"/>
            <a:ext cx="4703329" cy="275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7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Географія проекту: </a:t>
            </a:r>
          </a:p>
          <a:p>
            <a:pPr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уся територія України</a:t>
            </a:r>
          </a:p>
          <a:p>
            <a:pPr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defRPr sz="17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До реалізації проекту залучено </a:t>
            </a:r>
          </a:p>
          <a:p>
            <a:pPr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органи виконавчої влади та місцевого самоврядування, громадські організації, міжнародні організації, юридичні клініки</a:t>
            </a:r>
          </a:p>
          <a:p>
            <a:pPr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defRPr sz="17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Охоплення проекту:</a:t>
            </a:r>
          </a:p>
          <a:p>
            <a:pPr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14 млн громадян в рік</a:t>
            </a:r>
          </a:p>
        </p:txBody>
      </p:sp>
      <p:sp>
        <p:nvSpPr>
          <p:cNvPr id="128" name="TextBox 15"/>
          <p:cNvSpPr txBox="1"/>
          <p:nvPr/>
        </p:nvSpPr>
        <p:spPr>
          <a:xfrm>
            <a:off x="6590493" y="2971162"/>
            <a:ext cx="4276964" cy="323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7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Як працює проект:</a:t>
            </a:r>
          </a:p>
          <a:p>
            <a:pPr>
              <a:defRPr sz="17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«гарячі лінії» консультування</a:t>
            </a:r>
          </a:p>
          <a:p>
            <a:pPr marL="285750" indent="-285750">
              <a:buSzPct val="100000"/>
              <a:buFont typeface="Arial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мобільні та дистанційні точки доступу до безоплатної правової допомоги</a:t>
            </a:r>
          </a:p>
          <a:p>
            <a:pPr marL="285750" indent="-285750">
              <a:buSzPct val="100000"/>
              <a:buFont typeface="Arial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інформаційні матеріали доступною </a:t>
            </a:r>
            <a:r>
              <a:rPr/>
              <a:t>та </a:t>
            </a:r>
            <a:r>
              <a:rPr smtClean="0"/>
              <a:t>зрозумілою</a:t>
            </a:r>
            <a:r>
              <a:rPr lang="uk-UA" dirty="0" smtClean="0"/>
              <a:t> </a:t>
            </a:r>
            <a:r>
              <a:rPr smtClean="0"/>
              <a:t>мовою</a:t>
            </a:r>
            <a:r>
              <a:rPr lang="uk-UA" dirty="0" smtClean="0"/>
              <a:t>,</a:t>
            </a:r>
            <a:endParaRPr/>
          </a:p>
          <a:p>
            <a:pPr marL="285750" indent="-285750">
              <a:buSzPct val="100000"/>
              <a:buFont typeface="Arial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соціальна реклама</a:t>
            </a:r>
          </a:p>
          <a:p>
            <a:pPr marL="285750" indent="-285750">
              <a:buSzPct val="100000"/>
              <a:buFont typeface="Arial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інтерактивні правопросвітницькі заходи</a:t>
            </a:r>
          </a:p>
          <a:p>
            <a:pPr marL="285750" indent="-285750">
              <a:buSzPct val="100000"/>
              <a:buFont typeface="Arial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онлайн платформа</a:t>
            </a:r>
          </a:p>
        </p:txBody>
      </p:sp>
      <p:pic>
        <p:nvPicPr>
          <p:cNvPr id="129" name="BPD_logo_coord_center_opt.jpg" descr="BPD_logo_coord_center_op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48328" y="24924"/>
            <a:ext cx="1536407" cy="783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0" y="93086"/>
            <a:ext cx="618963" cy="6189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462064" y="2702454"/>
            <a:ext cx="5930628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uk-UA" sz="2800" dirty="0" smtClean="0"/>
              <a:t>2019 РІК –</a:t>
            </a:r>
          </a:p>
          <a:p>
            <a:pPr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uk-UA" sz="2800" dirty="0" smtClean="0"/>
              <a:t>РІК ВИБОРІВ</a:t>
            </a:r>
            <a:endParaRPr sz="2800"/>
          </a:p>
        </p:txBody>
      </p:sp>
      <p:sp>
        <p:nvSpPr>
          <p:cNvPr id="132" name="Прямокутник 7"/>
          <p:cNvSpPr/>
          <p:nvPr/>
        </p:nvSpPr>
        <p:spPr>
          <a:xfrm>
            <a:off x="-1" y="1883455"/>
            <a:ext cx="447474" cy="1978426"/>
          </a:xfrm>
          <a:prstGeom prst="rect">
            <a:avLst/>
          </a:prstGeom>
          <a:solidFill>
            <a:srgbClr val="265E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Прямокутник 8"/>
          <p:cNvSpPr/>
          <p:nvPr/>
        </p:nvSpPr>
        <p:spPr>
          <a:xfrm>
            <a:off x="3054485" y="914399"/>
            <a:ext cx="8404698" cy="2003900"/>
          </a:xfrm>
          <a:prstGeom prst="rect">
            <a:avLst/>
          </a:prstGeom>
          <a:solidFill>
            <a:srgbClr val="0C143B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TextBox 9"/>
          <p:cNvSpPr txBox="1"/>
          <p:nvPr/>
        </p:nvSpPr>
        <p:spPr>
          <a:xfrm>
            <a:off x="369650" y="6138154"/>
            <a:ext cx="99222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0C14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</a:t>
            </a:r>
          </a:p>
        </p:txBody>
      </p:sp>
      <p:pic>
        <p:nvPicPr>
          <p:cNvPr id="135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7996" y="155750"/>
            <a:ext cx="1342419" cy="45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Рисунок 13" descr="Рисунок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78821" y="155750"/>
            <a:ext cx="867912" cy="52192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Прямокутник 2"/>
          <p:cNvSpPr txBox="1"/>
          <p:nvPr/>
        </p:nvSpPr>
        <p:spPr>
          <a:xfrm>
            <a:off x="3655978" y="966256"/>
            <a:ext cx="7548665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b="1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Вибори Президента України</a:t>
            </a:r>
          </a:p>
          <a:p>
            <a:pPr algn="ctr">
              <a:defRPr sz="1600" b="1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1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31 березня 2019 року </a:t>
            </a:r>
            <a:r>
              <a:rPr b="0"/>
              <a:t>день голосування</a:t>
            </a:r>
          </a:p>
          <a:p>
            <a:pPr marL="285750" indent="-285750">
              <a:buSzPct val="100000"/>
              <a:buFont typeface="Arial"/>
              <a:buChar char="•"/>
              <a:defRPr sz="1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Дата другого туру президентських виборів: </a:t>
            </a:r>
            <a:r>
              <a:rPr b="0"/>
              <a:t>21 квітня 2019 року</a:t>
            </a:r>
          </a:p>
          <a:p>
            <a:pPr marL="285750" indent="-285750">
              <a:buSzPct val="100000"/>
              <a:buFont typeface="Arial"/>
              <a:buChar char="•"/>
              <a:defRPr sz="1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Оголошення результатів другого туру: </a:t>
            </a:r>
            <a:r>
              <a:rPr b="0"/>
              <a:t>до 1 травня 2019 року</a:t>
            </a:r>
          </a:p>
        </p:txBody>
      </p:sp>
      <p:sp>
        <p:nvSpPr>
          <p:cNvPr id="138" name="Прямокутник 14"/>
          <p:cNvSpPr/>
          <p:nvPr/>
        </p:nvSpPr>
        <p:spPr>
          <a:xfrm>
            <a:off x="3054485" y="3254659"/>
            <a:ext cx="8404698" cy="2003899"/>
          </a:xfrm>
          <a:prstGeom prst="rect">
            <a:avLst/>
          </a:prstGeom>
          <a:solidFill>
            <a:srgbClr val="0C143B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Прямокутник 15"/>
          <p:cNvSpPr txBox="1"/>
          <p:nvPr/>
        </p:nvSpPr>
        <p:spPr>
          <a:xfrm>
            <a:off x="3741905" y="3260016"/>
            <a:ext cx="7548665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b="1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Вибори народних депутатів України</a:t>
            </a:r>
          </a:p>
          <a:p>
            <a:pPr marL="285750" indent="-285750">
              <a:buSzPct val="100000"/>
              <a:buChar char="▪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1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27 жовтня 2019 року </a:t>
            </a:r>
            <a:r>
              <a:rPr b="0"/>
              <a:t>день голосування</a:t>
            </a:r>
          </a:p>
          <a:p>
            <a:pPr marL="285750" indent="-285750">
              <a:buSzPct val="100000"/>
              <a:buFont typeface="Arial"/>
              <a:buChar char="•"/>
              <a:defRPr sz="1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Змішана пропорційно-мажоритарна система</a:t>
            </a:r>
            <a:r>
              <a:rPr b="0"/>
              <a:t>: </a:t>
            </a:r>
          </a:p>
          <a:p>
            <a:pPr marL="541421" lvl="1" indent="-160421">
              <a:buSzPct val="100000"/>
              <a:buChar char="-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225 депутатів обираються за списками політичних партій у загальнодержавному багатомандатному виборчому окрузі;</a:t>
            </a:r>
          </a:p>
          <a:p>
            <a:pPr marL="541421" lvl="1" indent="-160421">
              <a:buSzPct val="100000"/>
              <a:buChar char="-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225 обираються в одномандатних виборчих округах.</a:t>
            </a:r>
          </a:p>
        </p:txBody>
      </p:sp>
      <p:sp>
        <p:nvSpPr>
          <p:cNvPr id="140" name="Прямокутник 14"/>
          <p:cNvSpPr/>
          <p:nvPr/>
        </p:nvSpPr>
        <p:spPr>
          <a:xfrm>
            <a:off x="3054485" y="5471175"/>
            <a:ext cx="8404698" cy="965476"/>
          </a:xfrm>
          <a:prstGeom prst="rect">
            <a:avLst/>
          </a:prstGeom>
          <a:solidFill>
            <a:srgbClr val="0C143B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Вибори до міських, місцевих рад"/>
          <p:cNvSpPr txBox="1"/>
          <p:nvPr/>
        </p:nvSpPr>
        <p:spPr>
          <a:xfrm>
            <a:off x="5657539" y="5579622"/>
            <a:ext cx="354554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Вибори до міських, місцевих рад</a:t>
            </a:r>
          </a:p>
        </p:txBody>
      </p:sp>
      <p:sp>
        <p:nvSpPr>
          <p:cNvPr id="142" name="Вибори до об’єднаних територіальних громад"/>
          <p:cNvSpPr txBox="1"/>
          <p:nvPr/>
        </p:nvSpPr>
        <p:spPr>
          <a:xfrm>
            <a:off x="4914696" y="5908193"/>
            <a:ext cx="493827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Вибори до об’єднаних територіальних громад</a:t>
            </a:r>
          </a:p>
        </p:txBody>
      </p:sp>
      <p:pic>
        <p:nvPicPr>
          <p:cNvPr id="143" name="BPD_logo_coord_center_opt.jpg" descr="BPD_logo_coord_center_op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53648" y="24926"/>
            <a:ext cx="1536407" cy="783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0" y="93086"/>
            <a:ext cx="618963" cy="6189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"/>
          <p:cNvSpPr txBox="1"/>
          <p:nvPr/>
        </p:nvSpPr>
        <p:spPr>
          <a:xfrm>
            <a:off x="447472" y="1959646"/>
            <a:ext cx="5930628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У виборах </a:t>
            </a:r>
          </a:p>
          <a:p>
            <a:pPr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/>
              <a:t>беруть </a:t>
            </a:r>
            <a:r>
              <a:rPr smtClean="0"/>
              <a:t>участь</a:t>
            </a:r>
            <a:endParaRPr/>
          </a:p>
        </p:txBody>
      </p:sp>
      <p:sp>
        <p:nvSpPr>
          <p:cNvPr id="157" name="Прямокутник 7"/>
          <p:cNvSpPr/>
          <p:nvPr/>
        </p:nvSpPr>
        <p:spPr>
          <a:xfrm>
            <a:off x="-1" y="1883455"/>
            <a:ext cx="447474" cy="1978426"/>
          </a:xfrm>
          <a:prstGeom prst="rect">
            <a:avLst/>
          </a:prstGeom>
          <a:solidFill>
            <a:srgbClr val="265E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Прямокутник 8"/>
          <p:cNvSpPr/>
          <p:nvPr/>
        </p:nvSpPr>
        <p:spPr>
          <a:xfrm>
            <a:off x="4679005" y="1468876"/>
            <a:ext cx="6887183" cy="4299627"/>
          </a:xfrm>
          <a:prstGeom prst="rect">
            <a:avLst/>
          </a:prstGeom>
          <a:solidFill>
            <a:srgbClr val="0C143B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TextBox 9"/>
          <p:cNvSpPr txBox="1"/>
          <p:nvPr/>
        </p:nvSpPr>
        <p:spPr>
          <a:xfrm>
            <a:off x="369650" y="6138154"/>
            <a:ext cx="99222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0C14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uk-UA" dirty="0" smtClean="0"/>
              <a:t>4</a:t>
            </a:r>
            <a:endParaRPr dirty="0"/>
          </a:p>
        </p:txBody>
      </p:sp>
      <p:sp>
        <p:nvSpPr>
          <p:cNvPr id="160" name="TextBox 11"/>
          <p:cNvSpPr txBox="1"/>
          <p:nvPr/>
        </p:nvSpPr>
        <p:spPr>
          <a:xfrm>
            <a:off x="447472" y="175527"/>
            <a:ext cx="593062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Я </a:t>
            </a:r>
            <a:r>
              <a:rPr dirty="0" err="1"/>
              <a:t>маю</a:t>
            </a:r>
            <a:r>
              <a:rPr dirty="0"/>
              <a:t> </a:t>
            </a:r>
            <a:r>
              <a:rPr dirty="0" err="1"/>
              <a:t>право</a:t>
            </a:r>
            <a:r>
              <a:rPr dirty="0"/>
              <a:t> </a:t>
            </a:r>
            <a:r>
              <a:rPr lang="uk-UA" dirty="0" smtClean="0"/>
              <a:t>голосу</a:t>
            </a:r>
            <a:endParaRPr dirty="0"/>
          </a:p>
        </p:txBody>
      </p:sp>
      <p:sp>
        <p:nvSpPr>
          <p:cNvPr id="161" name="TextBox 3"/>
          <p:cNvSpPr txBox="1"/>
          <p:nvPr/>
        </p:nvSpPr>
        <p:spPr>
          <a:xfrm>
            <a:off x="5371286" y="1812893"/>
            <a:ext cx="5640426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Виборці</a:t>
            </a:r>
            <a:r>
              <a:rPr dirty="0"/>
              <a:t> 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(</a:t>
            </a:r>
            <a:r>
              <a:rPr dirty="0" err="1"/>
              <a:t>особи</a:t>
            </a:r>
            <a:r>
              <a:rPr dirty="0"/>
              <a:t> </a:t>
            </a:r>
            <a:r>
              <a:rPr dirty="0" err="1"/>
              <a:t>старше</a:t>
            </a:r>
            <a:r>
              <a:rPr dirty="0"/>
              <a:t> 18 </a:t>
            </a:r>
            <a:r>
              <a:rPr dirty="0" err="1"/>
              <a:t>років</a:t>
            </a:r>
            <a:r>
              <a:rPr dirty="0"/>
              <a:t>, </a:t>
            </a:r>
            <a:r>
              <a:rPr dirty="0" err="1"/>
              <a:t>які</a:t>
            </a:r>
            <a:r>
              <a:rPr dirty="0"/>
              <a:t> </a:t>
            </a:r>
            <a:r>
              <a:rPr dirty="0" err="1"/>
              <a:t>мають</a:t>
            </a:r>
            <a:r>
              <a:rPr dirty="0"/>
              <a:t> </a:t>
            </a:r>
            <a:r>
              <a:rPr dirty="0" err="1"/>
              <a:t>право</a:t>
            </a:r>
            <a:r>
              <a:rPr dirty="0"/>
              <a:t> </a:t>
            </a:r>
            <a:r>
              <a:rPr dirty="0" err="1"/>
              <a:t>голосу</a:t>
            </a:r>
            <a:r>
              <a:rPr dirty="0"/>
              <a:t>)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marL="285750" indent="-285750">
              <a:buSzPct val="100000"/>
              <a:buChar char="▪"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Окремі</a:t>
            </a:r>
            <a:r>
              <a:rPr dirty="0"/>
              <a:t> </a:t>
            </a:r>
            <a:r>
              <a:rPr dirty="0" err="1"/>
              <a:t>категорії</a:t>
            </a:r>
            <a:r>
              <a:rPr dirty="0"/>
              <a:t> </a:t>
            </a:r>
            <a:r>
              <a:rPr dirty="0" err="1"/>
              <a:t>виборців</a:t>
            </a:r>
            <a:r>
              <a:rPr dirty="0"/>
              <a:t>:</a:t>
            </a:r>
          </a:p>
          <a:p>
            <a:pPr marL="742950" lvl="1" indent="-285750"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Виборці</a:t>
            </a:r>
            <a:r>
              <a:rPr dirty="0"/>
              <a:t>, </a:t>
            </a:r>
            <a:r>
              <a:rPr dirty="0" err="1"/>
              <a:t>які</a:t>
            </a:r>
            <a:r>
              <a:rPr dirty="0"/>
              <a:t> </a:t>
            </a:r>
            <a:r>
              <a:rPr dirty="0" err="1"/>
              <a:t>голосують</a:t>
            </a:r>
            <a:r>
              <a:rPr dirty="0"/>
              <a:t> </a:t>
            </a:r>
            <a:r>
              <a:rPr dirty="0" err="1"/>
              <a:t>вперше</a:t>
            </a:r>
            <a:endParaRPr dirty="0"/>
          </a:p>
          <a:p>
            <a:pPr marL="742950" lvl="1" indent="-285750"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Особи</a:t>
            </a:r>
            <a:r>
              <a:rPr dirty="0"/>
              <a:t>, </a:t>
            </a:r>
            <a:r>
              <a:rPr dirty="0" err="1"/>
              <a:t>які</a:t>
            </a:r>
            <a:r>
              <a:rPr dirty="0"/>
              <a:t> </a:t>
            </a:r>
            <a:r>
              <a:rPr dirty="0" err="1"/>
              <a:t>проживають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виборчою</a:t>
            </a:r>
            <a:r>
              <a:rPr dirty="0"/>
              <a:t> </a:t>
            </a:r>
            <a:r>
              <a:rPr dirty="0" err="1"/>
              <a:t>адресою</a:t>
            </a:r>
            <a:endParaRPr dirty="0"/>
          </a:p>
          <a:p>
            <a:pPr marL="742950" lvl="1" indent="-285750"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ВПО</a:t>
            </a:r>
          </a:p>
          <a:p>
            <a:pPr marL="742950" lvl="1" indent="-285750"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особи</a:t>
            </a:r>
            <a:r>
              <a:rPr dirty="0"/>
              <a:t>, </a:t>
            </a:r>
            <a:r>
              <a:rPr dirty="0" err="1"/>
              <a:t>що</a:t>
            </a:r>
            <a:r>
              <a:rPr dirty="0"/>
              <a:t> </a:t>
            </a:r>
            <a:r>
              <a:rPr dirty="0" err="1"/>
              <a:t>відбувають</a:t>
            </a:r>
            <a:r>
              <a:rPr dirty="0"/>
              <a:t> </a:t>
            </a:r>
            <a:r>
              <a:rPr dirty="0" err="1" smtClean="0"/>
              <a:t>покарання</a:t>
            </a:r>
            <a:endParaRPr lang="uk-UA" dirty="0" smtClean="0"/>
          </a:p>
          <a:p>
            <a:pPr marL="742950" lvl="1" indent="-285750"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uk-UA" dirty="0" smtClean="0"/>
              <a:t>Виборці, які не  мають змогу проголосувати на виборчій дільниці</a:t>
            </a:r>
          </a:p>
          <a:p>
            <a:pPr marL="742950" lvl="1" indent="-285750"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uk-UA" dirty="0" smtClean="0"/>
              <a:t>Виборці – представники національних меншин</a:t>
            </a:r>
            <a:endParaRPr dirty="0"/>
          </a:p>
        </p:txBody>
      </p:sp>
      <p:pic>
        <p:nvPicPr>
          <p:cNvPr id="162" name="Рисунок 10" descr="Рисунок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6365" y="184910"/>
            <a:ext cx="1342419" cy="45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Рисунок 12" descr="Рисунок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78821" y="155750"/>
            <a:ext cx="867912" cy="52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BPD_logo_coord_center_opt.jpg" descr="BPD_logo_coord_center_op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53648" y="24926"/>
            <a:ext cx="1536407" cy="783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0" y="93086"/>
            <a:ext cx="618963" cy="6189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"/>
          <p:cNvSpPr txBox="1"/>
          <p:nvPr/>
        </p:nvSpPr>
        <p:spPr>
          <a:xfrm>
            <a:off x="446661" y="1893498"/>
            <a:ext cx="5930628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Виклики </a:t>
            </a:r>
          </a:p>
          <a:p>
            <a:pPr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виборчого </a:t>
            </a:r>
          </a:p>
          <a:p>
            <a:pPr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процесу</a:t>
            </a:r>
          </a:p>
        </p:txBody>
      </p:sp>
      <p:sp>
        <p:nvSpPr>
          <p:cNvPr id="146" name="Прямокутник 7"/>
          <p:cNvSpPr/>
          <p:nvPr/>
        </p:nvSpPr>
        <p:spPr>
          <a:xfrm>
            <a:off x="-1" y="1883455"/>
            <a:ext cx="447474" cy="1978426"/>
          </a:xfrm>
          <a:prstGeom prst="rect">
            <a:avLst/>
          </a:prstGeom>
          <a:solidFill>
            <a:srgbClr val="265E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Прямокутник 8"/>
          <p:cNvSpPr/>
          <p:nvPr/>
        </p:nvSpPr>
        <p:spPr>
          <a:xfrm>
            <a:off x="3831073" y="911271"/>
            <a:ext cx="8172858" cy="4976698"/>
          </a:xfrm>
          <a:prstGeom prst="rect">
            <a:avLst/>
          </a:prstGeom>
          <a:solidFill>
            <a:srgbClr val="0C143B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TextBox 9"/>
          <p:cNvSpPr txBox="1"/>
          <p:nvPr/>
        </p:nvSpPr>
        <p:spPr>
          <a:xfrm>
            <a:off x="369650" y="6138154"/>
            <a:ext cx="99222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0C14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uk-UA" dirty="0" smtClean="0"/>
              <a:t>5</a:t>
            </a:r>
            <a:endParaRPr dirty="0"/>
          </a:p>
        </p:txBody>
      </p:sp>
      <p:sp>
        <p:nvSpPr>
          <p:cNvPr id="149" name="TextBox 10"/>
          <p:cNvSpPr txBox="1"/>
          <p:nvPr/>
        </p:nvSpPr>
        <p:spPr>
          <a:xfrm>
            <a:off x="4095343" y="2144330"/>
            <a:ext cx="7908588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40% громадян точно візьмуть участь у виборах</a:t>
            </a:r>
          </a:p>
          <a:p>
            <a: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60% ВПО не знають, як голосувати в їхньому нинішньому місці проживання</a:t>
            </a:r>
          </a:p>
          <a:p>
            <a: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47% тих, хто голосують вперше, не знають, як проголосувати на найближчих виборах, якщо на день голосування перебуватимуть поза місцем реєстрації 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Менше тритини молодих людей мають намір «однозначно» голосувати на майбутніх виборах</a:t>
            </a:r>
          </a:p>
          <a:p>
            <a: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52 % молоді не проживають за місцем реєстрації 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50" name="TextBox 4"/>
          <p:cNvSpPr txBox="1"/>
          <p:nvPr/>
        </p:nvSpPr>
        <p:spPr>
          <a:xfrm>
            <a:off x="1186774" y="5957334"/>
            <a:ext cx="1090470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Джерела: </a:t>
            </a:r>
          </a:p>
          <a:p>
            <a:pPr algn="r">
              <a:defRPr sz="10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https://humanrights.org.ua/material/pereselenci_majiut_nizkij_riven_doviri_do_organiv_vladi__doslidzhennjia</a:t>
            </a:r>
            <a:r>
              <a:t>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http://razumkov.org.ua/napriamky/sotsiolohichni-doslidzhennia/monitorynh-elektoralnykh-nastroiv-ukraintsiv</a:t>
            </a:r>
            <a:r>
              <a:t>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https://www.iri.org.ua/sites/default/files/editor-files/2018_03%20National_UA%20OFFICIAL.PDF</a:t>
            </a:r>
            <a:r>
              <a:t>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https://ukraine.ureport.in/poll/2978</a:t>
            </a:r>
            <a:r>
              <a:rPr sz="11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/</a:t>
            </a:r>
            <a:r>
              <a:rPr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FFFFFF"/>
              </a:solidFill>
            </a:endParaRPr>
          </a:p>
          <a:p>
            <a:pPr algn="r">
              <a:defRPr sz="1000"/>
            </a:pPr>
            <a:r>
              <a:t>  </a:t>
            </a:r>
          </a:p>
        </p:txBody>
      </p:sp>
      <p:sp>
        <p:nvSpPr>
          <p:cNvPr id="151" name="TextBox 5"/>
          <p:cNvSpPr txBox="1"/>
          <p:nvPr/>
        </p:nvSpPr>
        <p:spPr>
          <a:xfrm>
            <a:off x="4095342" y="1043327"/>
            <a:ext cx="7762676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Виборці є мало обізнаними щодо своїх виборчих прав</a:t>
            </a:r>
          </a:p>
        </p:txBody>
      </p:sp>
      <p:pic>
        <p:nvPicPr>
          <p:cNvPr id="152" name="Рисунок 12" descr="Рисунок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16355" y="155750"/>
            <a:ext cx="1342419" cy="45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Рисунок 13" descr="Рисунок 1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678821" y="155750"/>
            <a:ext cx="867912" cy="52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BPD_logo_coord_center_opt.jpg" descr="BPD_logo_coord_center_opt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31631" y="24926"/>
            <a:ext cx="1536406" cy="783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0" y="93086"/>
            <a:ext cx="618963" cy="6189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Прямокутник 17"/>
          <p:cNvSpPr/>
          <p:nvPr/>
        </p:nvSpPr>
        <p:spPr>
          <a:xfrm>
            <a:off x="734436" y="1055404"/>
            <a:ext cx="10812297" cy="1001708"/>
          </a:xfrm>
          <a:prstGeom prst="rect">
            <a:avLst/>
          </a:prstGeom>
          <a:solidFill>
            <a:srgbClr val="0C143B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TextBox 10"/>
          <p:cNvSpPr txBox="1"/>
          <p:nvPr/>
        </p:nvSpPr>
        <p:spPr>
          <a:xfrm>
            <a:off x="369650" y="6138154"/>
            <a:ext cx="99222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0C14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uk-UA" dirty="0" smtClean="0"/>
              <a:t>6</a:t>
            </a:r>
            <a:endParaRPr dirty="0"/>
          </a:p>
        </p:txBody>
      </p:sp>
      <p:sp>
        <p:nvSpPr>
          <p:cNvPr id="185" name="Прямокутник 3"/>
          <p:cNvSpPr txBox="1"/>
          <p:nvPr/>
        </p:nvSpPr>
        <p:spPr>
          <a:xfrm>
            <a:off x="2127114" y="1189121"/>
            <a:ext cx="1006488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Мета:</a:t>
            </a:r>
            <a:r>
              <a:rPr u="none"/>
              <a:t>     </a:t>
            </a:r>
            <a:r>
              <a:rPr sz="1600" b="0" u="none"/>
              <a:t>підвищення рівня обізнаності виборців щодо виборчих прав,</a:t>
            </a:r>
          </a:p>
          <a:p>
            <a: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         механізмів їх реалізації та захисту; виборчих процедур</a:t>
            </a:r>
          </a:p>
        </p:txBody>
      </p:sp>
      <p:sp>
        <p:nvSpPr>
          <p:cNvPr id="186" name="TextBox 8"/>
          <p:cNvSpPr txBox="1"/>
          <p:nvPr/>
        </p:nvSpPr>
        <p:spPr>
          <a:xfrm>
            <a:off x="734436" y="2284838"/>
            <a:ext cx="5040560" cy="4678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7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dirty="0" err="1">
                <a:latin typeface="Century Gothic" panose="020B0502020202020204" pitchFamily="34" charset="0"/>
              </a:rPr>
              <a:t>Завдання</a:t>
            </a:r>
            <a:r>
              <a:rPr sz="1400" dirty="0">
                <a:latin typeface="Century Gothic" panose="020B0502020202020204" pitchFamily="34" charset="0"/>
              </a:rPr>
              <a:t> </a:t>
            </a:r>
          </a:p>
          <a:p>
            <a:pPr>
              <a:defRPr sz="17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400" dirty="0">
              <a:latin typeface="Century Gothic" panose="020B0502020202020204" pitchFamily="34" charset="0"/>
            </a:endParaRPr>
          </a:p>
          <a:p>
            <a:pPr marL="342900" indent="-342900">
              <a:buSzPct val="100000"/>
              <a:buAutoNum type="arabicParenR"/>
              <a:defRPr sz="17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dirty="0" err="1">
                <a:latin typeface="Century Gothic" panose="020B0502020202020204" pitchFamily="34" charset="0"/>
              </a:rPr>
              <a:t>Інформування</a:t>
            </a:r>
            <a:r>
              <a:rPr sz="1400" b="0" dirty="0">
                <a:latin typeface="Century Gothic" panose="020B0502020202020204" pitchFamily="34" charset="0"/>
              </a:rPr>
              <a:t> </a:t>
            </a:r>
            <a:r>
              <a:rPr sz="1400" b="0" dirty="0" err="1">
                <a:latin typeface="Century Gothic" panose="020B0502020202020204" pitchFamily="34" charset="0"/>
              </a:rPr>
              <a:t>щодо</a:t>
            </a:r>
            <a:r>
              <a:rPr sz="1400" b="0" dirty="0">
                <a:latin typeface="Century Gothic" panose="020B0502020202020204" pitchFamily="34" charset="0"/>
              </a:rPr>
              <a:t>: </a:t>
            </a:r>
          </a:p>
          <a:p>
            <a:pPr marL="285750" indent="-285750">
              <a:buSzPct val="100000"/>
              <a:buChar char="▪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dirty="0" err="1">
                <a:latin typeface="Century Gothic" panose="020B0502020202020204" pitchFamily="34" charset="0"/>
              </a:rPr>
              <a:t>виборчих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прав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та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виборчих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процедур</a:t>
            </a:r>
            <a:r>
              <a:rPr sz="1400" dirty="0">
                <a:latin typeface="Century Gothic" panose="020B0502020202020204" pitchFamily="34" charset="0"/>
              </a:rPr>
              <a:t> </a:t>
            </a:r>
          </a:p>
          <a:p>
            <a:pPr>
              <a:defRPr sz="17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dirty="0" err="1">
                <a:latin typeface="Century Gothic" panose="020B0502020202020204" pitchFamily="34" charset="0"/>
              </a:rPr>
              <a:t>до</a:t>
            </a:r>
            <a:r>
              <a:rPr sz="1400" dirty="0">
                <a:latin typeface="Century Gothic" panose="020B0502020202020204" pitchFamily="34" charset="0"/>
              </a:rPr>
              <a:t>, </a:t>
            </a:r>
            <a:r>
              <a:rPr sz="1400" dirty="0" err="1">
                <a:latin typeface="Century Gothic" panose="020B0502020202020204" pitchFamily="34" charset="0"/>
              </a:rPr>
              <a:t>під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час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та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після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голосування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b="0" dirty="0" err="1">
                <a:latin typeface="Century Gothic" panose="020B0502020202020204" pitchFamily="34" charset="0"/>
              </a:rPr>
              <a:t>на</a:t>
            </a:r>
            <a:r>
              <a:rPr sz="1400" b="0" dirty="0">
                <a:latin typeface="Century Gothic" panose="020B0502020202020204" pitchFamily="34" charset="0"/>
              </a:rPr>
              <a:t> </a:t>
            </a:r>
            <a:r>
              <a:rPr sz="1400" b="0" dirty="0" err="1">
                <a:latin typeface="Century Gothic" panose="020B0502020202020204" pitchFamily="34" charset="0"/>
              </a:rPr>
              <a:t>виборах</a:t>
            </a:r>
            <a:endParaRPr sz="1400" b="0" dirty="0">
              <a:latin typeface="Century Gothic" panose="020B0502020202020204" pitchFamily="34" charset="0"/>
            </a:endParaRPr>
          </a:p>
          <a:p>
            <a:pPr marL="285750" indent="-285750">
              <a:buSzPct val="100000"/>
              <a:buChar char="▪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dirty="0" err="1">
                <a:latin typeface="Century Gothic" panose="020B0502020202020204" pitchFamily="34" charset="0"/>
              </a:rPr>
              <a:t>особливостей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участі</a:t>
            </a:r>
            <a:r>
              <a:rPr sz="1400" dirty="0">
                <a:latin typeface="Century Gothic" panose="020B0502020202020204" pitchFamily="34" charset="0"/>
              </a:rPr>
              <a:t> у </a:t>
            </a:r>
            <a:r>
              <a:rPr sz="1400" dirty="0" err="1">
                <a:latin typeface="Century Gothic" panose="020B0502020202020204" pitchFamily="34" charset="0"/>
              </a:rPr>
              <a:t>виборах</a:t>
            </a:r>
            <a:endParaRPr sz="1400" dirty="0">
              <a:latin typeface="Century Gothic" panose="020B0502020202020204" pitchFamily="34" charset="0"/>
            </a:endParaRPr>
          </a:p>
          <a:p>
            <a:pPr marL="285750" indent="-285750">
              <a:buSzPct val="100000"/>
              <a:buChar char="✓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dirty="0" err="1">
                <a:latin typeface="Century Gothic" panose="020B0502020202020204" pitchFamily="34" charset="0"/>
              </a:rPr>
              <a:t>виборців</a:t>
            </a:r>
            <a:r>
              <a:rPr sz="1400" dirty="0">
                <a:latin typeface="Century Gothic" panose="020B0502020202020204" pitchFamily="34" charset="0"/>
              </a:rPr>
              <a:t>, </a:t>
            </a:r>
            <a:r>
              <a:rPr sz="1400" dirty="0" err="1">
                <a:latin typeface="Century Gothic" panose="020B0502020202020204" pitchFamily="34" charset="0"/>
              </a:rPr>
              <a:t>які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перебувають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за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кордоном</a:t>
            </a:r>
            <a:r>
              <a:rPr sz="1400" dirty="0"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SzPct val="100000"/>
              <a:buChar char="✓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dirty="0" err="1">
                <a:latin typeface="Century Gothic" panose="020B0502020202020204" pitchFamily="34" charset="0"/>
              </a:rPr>
              <a:t>виборців</a:t>
            </a:r>
            <a:r>
              <a:rPr sz="1400" dirty="0">
                <a:latin typeface="Century Gothic" panose="020B0502020202020204" pitchFamily="34" charset="0"/>
              </a:rPr>
              <a:t>, </a:t>
            </a:r>
            <a:r>
              <a:rPr sz="1400" dirty="0" err="1">
                <a:latin typeface="Century Gothic" panose="020B0502020202020204" pitchFamily="34" charset="0"/>
              </a:rPr>
              <a:t>які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перебувають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не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за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місцем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виборчої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адреси</a:t>
            </a:r>
            <a:endParaRPr sz="1400" dirty="0">
              <a:latin typeface="Century Gothic" panose="020B0502020202020204" pitchFamily="34" charset="0"/>
            </a:endParaRPr>
          </a:p>
          <a:p>
            <a:pPr marL="285750" indent="-285750">
              <a:buSzPct val="100000"/>
              <a:buChar char="✓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dirty="0" err="1">
                <a:latin typeface="Century Gothic" panose="020B0502020202020204" pitchFamily="34" charset="0"/>
              </a:rPr>
              <a:t>внутрішньо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переміщених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 smtClean="0">
                <a:latin typeface="Century Gothic" panose="020B0502020202020204" pitchFamily="34" charset="0"/>
              </a:rPr>
              <a:t>осіб</a:t>
            </a:r>
            <a:r>
              <a:rPr sz="1400" dirty="0" smtClean="0">
                <a:latin typeface="Century Gothic" panose="020B0502020202020204" pitchFamily="34" charset="0"/>
              </a:rPr>
              <a:t>;</a:t>
            </a:r>
            <a:endParaRPr lang="uk-UA" sz="1400" dirty="0" smtClean="0">
              <a:latin typeface="Century Gothic" panose="020B0502020202020204" pitchFamily="34" charset="0"/>
            </a:endParaRPr>
          </a:p>
          <a:p>
            <a:pPr marL="285750" indent="-285750">
              <a:buSzPct val="100000"/>
              <a:buChar char="✓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uk-UA" sz="1400" dirty="0" smtClean="0">
                <a:latin typeface="Century Gothic" panose="020B0502020202020204" pitchFamily="34" charset="0"/>
              </a:rPr>
              <a:t>можливостей </a:t>
            </a:r>
            <a:r>
              <a:rPr lang="uk-UA" sz="1400" dirty="0">
                <a:latin typeface="Century Gothic" panose="020B0502020202020204" pitchFamily="34" charset="0"/>
              </a:rPr>
              <a:t>проголосувати вдома для виборців, які не мають змоги відвідати виборчу </a:t>
            </a:r>
            <a:r>
              <a:rPr lang="uk-UA" sz="1400" dirty="0" smtClean="0">
                <a:latin typeface="Century Gothic" panose="020B0502020202020204" pitchFamily="34" charset="0"/>
              </a:rPr>
              <a:t>дільницю</a:t>
            </a:r>
          </a:p>
          <a:p>
            <a:pPr>
              <a:buSzPct val="100000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uk-UA" sz="1400" dirty="0">
              <a:latin typeface="Century Gothic" panose="020B0502020202020204" pitchFamily="34" charset="0"/>
            </a:endParaRPr>
          </a:p>
          <a:p>
            <a:r>
              <a:rPr lang="uk-UA" sz="1400" b="1" dirty="0">
                <a:latin typeface="Century Gothic" panose="020B0502020202020204" pitchFamily="34" charset="0"/>
              </a:rPr>
              <a:t>2) Активізація правосвідомості </a:t>
            </a:r>
            <a:r>
              <a:rPr lang="uk-UA" sz="1400" dirty="0">
                <a:latin typeface="Century Gothic" panose="020B0502020202020204" pitchFamily="34" charset="0"/>
              </a:rPr>
              <a:t>громадян, у тому числі тих, хто голосує вперше,  щодо усвідомленої реалізації свого виборчого права</a:t>
            </a:r>
            <a:r>
              <a:rPr lang="uk-UA" sz="1400" dirty="0" smtClean="0">
                <a:latin typeface="Century Gothic" panose="020B0502020202020204" pitchFamily="34" charset="0"/>
              </a:rPr>
              <a:t>.</a:t>
            </a:r>
          </a:p>
          <a:p>
            <a:endParaRPr lang="uk-UA" sz="1400" dirty="0">
              <a:latin typeface="Century Gothic" panose="020B0502020202020204" pitchFamily="34" charset="0"/>
            </a:endParaRPr>
          </a:p>
          <a:p>
            <a:r>
              <a:rPr lang="uk-UA" sz="1400" b="1" dirty="0">
                <a:latin typeface="Century Gothic" panose="020B0502020202020204" pitchFamily="34" charset="0"/>
              </a:rPr>
              <a:t>3) Мобілізація максимальної кількості українців для участі у виборах </a:t>
            </a:r>
            <a:r>
              <a:rPr lang="uk-UA" sz="1400" dirty="0">
                <a:latin typeface="Century Gothic" panose="020B0502020202020204" pitchFamily="34" charset="0"/>
              </a:rPr>
              <a:t>(у </a:t>
            </a:r>
            <a:r>
              <a:rPr lang="uk-UA" sz="1400" dirty="0" err="1">
                <a:latin typeface="Century Gothic" panose="020B0502020202020204" pitchFamily="34" charset="0"/>
              </a:rPr>
              <a:t>тч</a:t>
            </a:r>
            <a:r>
              <a:rPr lang="uk-UA" sz="1400" dirty="0">
                <a:latin typeface="Century Gothic" panose="020B0502020202020204" pitchFamily="34" charset="0"/>
              </a:rPr>
              <a:t>. молоді, ВПО, нацменшин, виборців, які проживають за кордоном). </a:t>
            </a:r>
          </a:p>
          <a:p>
            <a:r>
              <a:rPr lang="uk-UA" dirty="0"/>
              <a:t> </a:t>
            </a:r>
            <a:r>
              <a:rPr dirty="0"/>
              <a:t> </a:t>
            </a:r>
          </a:p>
        </p:txBody>
      </p:sp>
      <p:sp>
        <p:nvSpPr>
          <p:cNvPr id="187" name="Прямокутник 9"/>
          <p:cNvSpPr txBox="1"/>
          <p:nvPr/>
        </p:nvSpPr>
        <p:spPr>
          <a:xfrm>
            <a:off x="6590493" y="2566148"/>
            <a:ext cx="4776277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 err="1"/>
              <a:t>Ключові</a:t>
            </a:r>
            <a:r>
              <a:rPr sz="1600" dirty="0"/>
              <a:t> </a:t>
            </a:r>
            <a:r>
              <a:rPr sz="1600" dirty="0" err="1"/>
              <a:t>партнери</a:t>
            </a:r>
            <a:r>
              <a:rPr sz="1600" dirty="0"/>
              <a:t>: </a:t>
            </a:r>
          </a:p>
          <a:p>
            <a:pPr>
              <a:defRPr sz="19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600" dirty="0"/>
          </a:p>
          <a:p>
            <a:pPr marL="285750" indent="-285750">
              <a:buSzPct val="100000"/>
              <a:buChar char="▪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/>
              <a:t>ЦВК</a:t>
            </a:r>
          </a:p>
          <a:p>
            <a:pPr marL="285750" indent="-285750">
              <a:buSzPct val="100000"/>
              <a:buChar char="▪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/>
              <a:t>IFES, </a:t>
            </a:r>
            <a:r>
              <a:rPr lang="uk-UA" sz="1600" dirty="0" smtClean="0"/>
              <a:t>Міжнародний фонд «Відродження», </a:t>
            </a:r>
            <a:r>
              <a:rPr sz="1600" dirty="0" err="1" smtClean="0"/>
              <a:t>громадські</a:t>
            </a:r>
            <a:r>
              <a:rPr sz="1600" dirty="0" smtClean="0"/>
              <a:t> </a:t>
            </a:r>
            <a:r>
              <a:rPr sz="1600" dirty="0" err="1"/>
              <a:t>об’єднання</a:t>
            </a:r>
            <a:r>
              <a:rPr sz="1600" dirty="0"/>
              <a:t> (</a:t>
            </a:r>
            <a:r>
              <a:rPr sz="1600" dirty="0" err="1"/>
              <a:t>Громадський</a:t>
            </a:r>
            <a:r>
              <a:rPr sz="1600" dirty="0"/>
              <a:t> </a:t>
            </a:r>
            <a:r>
              <a:rPr sz="1600" dirty="0" err="1"/>
              <a:t>холдинг</a:t>
            </a:r>
            <a:r>
              <a:rPr sz="1600" dirty="0"/>
              <a:t> «</a:t>
            </a:r>
            <a:r>
              <a:rPr sz="1600" dirty="0" err="1"/>
              <a:t>Група</a:t>
            </a:r>
            <a:r>
              <a:rPr sz="1600" dirty="0"/>
              <a:t> </a:t>
            </a:r>
            <a:r>
              <a:rPr sz="1600" dirty="0" err="1"/>
              <a:t>впливу</a:t>
            </a:r>
            <a:r>
              <a:rPr sz="1600" dirty="0"/>
              <a:t>», ОПОРА, </a:t>
            </a:r>
            <a:r>
              <a:rPr sz="1600" dirty="0" err="1"/>
              <a:t>Комітет</a:t>
            </a:r>
            <a:r>
              <a:rPr sz="1600" dirty="0"/>
              <a:t> </a:t>
            </a:r>
            <a:r>
              <a:rPr sz="1600" dirty="0" err="1"/>
              <a:t>виборців</a:t>
            </a:r>
            <a:r>
              <a:rPr sz="1600" dirty="0"/>
              <a:t> </a:t>
            </a:r>
            <a:r>
              <a:rPr sz="1600" dirty="0" err="1"/>
              <a:t>України</a:t>
            </a:r>
            <a:r>
              <a:rPr sz="1600" dirty="0"/>
              <a:t>, </a:t>
            </a:r>
            <a:r>
              <a:rPr sz="1600" dirty="0" err="1"/>
              <a:t>інші</a:t>
            </a:r>
            <a:r>
              <a:rPr sz="1600" dirty="0"/>
              <a:t> </a:t>
            </a:r>
            <a:r>
              <a:rPr sz="1600" dirty="0" err="1"/>
              <a:t>зацікавлені</a:t>
            </a:r>
            <a:r>
              <a:rPr sz="1600" dirty="0"/>
              <a:t> ГО )</a:t>
            </a:r>
          </a:p>
          <a:p>
            <a:pPr>
              <a:defRPr sz="19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600" dirty="0"/>
          </a:p>
          <a:p>
            <a:pPr>
              <a:defRPr sz="19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 err="1"/>
              <a:t>Очікувані</a:t>
            </a:r>
            <a:r>
              <a:rPr sz="1600" dirty="0"/>
              <a:t> </a:t>
            </a:r>
            <a:r>
              <a:rPr sz="1600" dirty="0" err="1"/>
              <a:t>результати</a:t>
            </a:r>
            <a:r>
              <a:rPr sz="1600" dirty="0"/>
              <a:t>: </a:t>
            </a:r>
          </a:p>
          <a:p>
            <a:pPr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 err="1"/>
              <a:t>Виборці</a:t>
            </a:r>
            <a:r>
              <a:rPr sz="1600" dirty="0"/>
              <a:t> </a:t>
            </a:r>
            <a:r>
              <a:rPr sz="1600" dirty="0" err="1"/>
              <a:t>обізнані</a:t>
            </a:r>
            <a:r>
              <a:rPr sz="1600" dirty="0"/>
              <a:t> </a:t>
            </a:r>
            <a:r>
              <a:rPr sz="1600" dirty="0" err="1"/>
              <a:t>щодо</a:t>
            </a:r>
            <a:r>
              <a:rPr sz="1600" dirty="0"/>
              <a:t> </a:t>
            </a:r>
            <a:r>
              <a:rPr sz="1600" dirty="0" err="1"/>
              <a:t>виборчих</a:t>
            </a:r>
            <a:r>
              <a:rPr sz="1600" dirty="0"/>
              <a:t> </a:t>
            </a:r>
            <a:r>
              <a:rPr sz="1600" dirty="0" err="1"/>
              <a:t>процедур</a:t>
            </a:r>
            <a:r>
              <a:rPr sz="1600" dirty="0"/>
              <a:t> і </a:t>
            </a:r>
            <a:r>
              <a:rPr sz="1600" dirty="0" err="1"/>
              <a:t>гарантованих</a:t>
            </a:r>
            <a:r>
              <a:rPr sz="1600" dirty="0"/>
              <a:t> </a:t>
            </a:r>
            <a:r>
              <a:rPr sz="1600" dirty="0" err="1"/>
              <a:t>механізмів</a:t>
            </a:r>
            <a:r>
              <a:rPr sz="1600" dirty="0"/>
              <a:t> </a:t>
            </a:r>
            <a:r>
              <a:rPr sz="1600" dirty="0" err="1"/>
              <a:t>реалізації</a:t>
            </a:r>
            <a:r>
              <a:rPr sz="1600" dirty="0"/>
              <a:t> </a:t>
            </a:r>
            <a:r>
              <a:rPr sz="1600" dirty="0" err="1"/>
              <a:t>та</a:t>
            </a:r>
            <a:r>
              <a:rPr sz="1600" dirty="0"/>
              <a:t> </a:t>
            </a:r>
            <a:r>
              <a:rPr sz="1600" dirty="0" err="1"/>
              <a:t>захисту</a:t>
            </a:r>
            <a:r>
              <a:rPr sz="1600" dirty="0"/>
              <a:t> </a:t>
            </a:r>
            <a:r>
              <a:rPr sz="1600" dirty="0" err="1"/>
              <a:t>виборчих</a:t>
            </a:r>
            <a:r>
              <a:rPr sz="1600" dirty="0"/>
              <a:t> </a:t>
            </a:r>
            <a:r>
              <a:rPr sz="1600" dirty="0" err="1" smtClean="0"/>
              <a:t>прав</a:t>
            </a:r>
            <a:r>
              <a:rPr lang="uk-UA" sz="1600" dirty="0" smtClean="0"/>
              <a:t> і реалізували свої право на вибір</a:t>
            </a:r>
            <a:endParaRPr sz="1600" dirty="0"/>
          </a:p>
        </p:txBody>
      </p:sp>
      <p:sp>
        <p:nvSpPr>
          <p:cNvPr id="188" name="TextBox 12"/>
          <p:cNvSpPr txBox="1"/>
          <p:nvPr/>
        </p:nvSpPr>
        <p:spPr>
          <a:xfrm>
            <a:off x="380960" y="214290"/>
            <a:ext cx="678661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uk-UA" b="1" dirty="0" smtClean="0"/>
              <a:t>“</a:t>
            </a:r>
            <a:r>
              <a:rPr b="1" dirty="0" smtClean="0"/>
              <a:t>Я </a:t>
            </a:r>
            <a:r>
              <a:rPr lang="uk-UA" b="1" dirty="0" smtClean="0"/>
              <a:t>МАЮ ПРАВО </a:t>
            </a:r>
            <a:r>
              <a:rPr lang="uk-UA" b="1" dirty="0" smtClean="0"/>
              <a:t>ГОЛОСУ</a:t>
            </a:r>
            <a:r>
              <a:rPr lang="uk-UA" b="1" dirty="0" smtClean="0"/>
              <a:t>”</a:t>
            </a:r>
            <a:r>
              <a:rPr b="1" dirty="0" smtClean="0"/>
              <a:t>: </a:t>
            </a:r>
            <a:r>
              <a:rPr b="1" dirty="0" err="1"/>
              <a:t>концепція</a:t>
            </a:r>
            <a:r>
              <a:rPr b="1" dirty="0"/>
              <a:t> </a:t>
            </a:r>
            <a:r>
              <a:rPr b="1" dirty="0" err="1"/>
              <a:t>правопросвітницької</a:t>
            </a:r>
            <a:r>
              <a:rPr b="1" dirty="0"/>
              <a:t> </a:t>
            </a:r>
            <a:r>
              <a:rPr b="1" dirty="0" err="1"/>
              <a:t>кампанії</a:t>
            </a:r>
            <a:endParaRPr b="1" dirty="0"/>
          </a:p>
        </p:txBody>
      </p:sp>
      <p:sp>
        <p:nvSpPr>
          <p:cNvPr id="189" name="Прямокутник 14"/>
          <p:cNvSpPr txBox="1"/>
          <p:nvPr/>
        </p:nvSpPr>
        <p:spPr>
          <a:xfrm>
            <a:off x="3904493" y="2276146"/>
            <a:ext cx="407418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Старт кампанії:   </a:t>
            </a:r>
            <a:r>
              <a:rPr b="0"/>
              <a:t>грудень</a:t>
            </a:r>
            <a:r>
              <a:rPr sz="1600" b="0"/>
              <a:t> 2018 року</a:t>
            </a:r>
          </a:p>
        </p:txBody>
      </p:sp>
      <p:pic>
        <p:nvPicPr>
          <p:cNvPr id="190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9185" y="151489"/>
            <a:ext cx="1342419" cy="45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Рисунок 13" descr="Рисунок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78821" y="155750"/>
            <a:ext cx="867912" cy="52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BPD_logo_coord_center_opt.jpg" descr="BPD_logo_coord_center_op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36765" y="24926"/>
            <a:ext cx="1536407" cy="783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0" y="93086"/>
            <a:ext cx="618963" cy="6189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730" y="1959646"/>
            <a:ext cx="5930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Century Gothic" panose="020B0502020202020204" pitchFamily="34" charset="0"/>
              </a:rPr>
              <a:t>Ключові</a:t>
            </a:r>
          </a:p>
          <a:p>
            <a:r>
              <a:rPr lang="uk-UA" sz="4000" b="1" dirty="0" smtClean="0">
                <a:latin typeface="Century Gothic" panose="020B0502020202020204" pitchFamily="34" charset="0"/>
              </a:rPr>
              <a:t>повідомлення</a:t>
            </a:r>
            <a:endParaRPr lang="uk-UA" sz="4000" b="1" dirty="0">
              <a:latin typeface="Century Gothic" panose="020B0502020202020204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1883456"/>
            <a:ext cx="447472" cy="1978425"/>
          </a:xfrm>
          <a:prstGeom prst="rect">
            <a:avLst/>
          </a:prstGeom>
          <a:solidFill>
            <a:srgbClr val="265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4679005" y="1070043"/>
            <a:ext cx="6887183" cy="4698459"/>
          </a:xfrm>
          <a:prstGeom prst="rect">
            <a:avLst/>
          </a:prstGeom>
          <a:solidFill>
            <a:srgbClr val="0C14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69651" y="6138154"/>
            <a:ext cx="992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0C143B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472" y="175528"/>
            <a:ext cx="593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Century Gothic" panose="020B0502020202020204" pitchFamily="34" charset="0"/>
              </a:rPr>
              <a:t>Я маю право </a:t>
            </a:r>
            <a:r>
              <a:rPr lang="uk-UA" dirty="0" smtClean="0">
                <a:latin typeface="Century Gothic" panose="020B0502020202020204" pitchFamily="34" charset="0"/>
              </a:rPr>
              <a:t>голосу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2917" y="2163926"/>
            <a:ext cx="555935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Маю право </a:t>
            </a:r>
            <a:r>
              <a:rPr lang="uk-U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голосу</a:t>
            </a:r>
            <a:endParaRPr lang="uk-UA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uk-UA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Твій </a:t>
            </a: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голос – твій </a:t>
            </a:r>
            <a:r>
              <a:rPr lang="uk-U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вибір</a:t>
            </a:r>
          </a:p>
          <a:p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uk-UA" sz="2000" b="1" u="sng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Хештеги</a:t>
            </a:r>
            <a:r>
              <a:rPr lang="uk-UA" sz="2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uk-UA" sz="2000" b="1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uk-UA" sz="20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#</a:t>
            </a:r>
            <a:r>
              <a:rPr lang="uk-UA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ЯМаюПравоГолосу</a:t>
            </a: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#</a:t>
            </a:r>
            <a:r>
              <a:rPr lang="uk-UA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ТвійГолос_ТвійВибір</a:t>
            </a:r>
            <a:endParaRPr lang="uk-UA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98" y="197184"/>
            <a:ext cx="1342418" cy="454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22" y="155750"/>
            <a:ext cx="867911" cy="5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65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Прямокутник 20"/>
          <p:cNvSpPr/>
          <p:nvPr/>
        </p:nvSpPr>
        <p:spPr>
          <a:xfrm>
            <a:off x="3190670" y="4499019"/>
            <a:ext cx="4931922" cy="1151257"/>
          </a:xfrm>
          <a:prstGeom prst="rect">
            <a:avLst/>
          </a:prstGeom>
          <a:solidFill>
            <a:srgbClr val="0C14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Прямокутник 19"/>
          <p:cNvSpPr/>
          <p:nvPr/>
        </p:nvSpPr>
        <p:spPr>
          <a:xfrm>
            <a:off x="3190670" y="3003015"/>
            <a:ext cx="4931922" cy="1128873"/>
          </a:xfrm>
          <a:prstGeom prst="rect">
            <a:avLst/>
          </a:prstGeom>
          <a:solidFill>
            <a:srgbClr val="0C14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Прямокутник 18"/>
          <p:cNvSpPr/>
          <p:nvPr/>
        </p:nvSpPr>
        <p:spPr>
          <a:xfrm>
            <a:off x="3167042" y="1576889"/>
            <a:ext cx="4931922" cy="1121865"/>
          </a:xfrm>
          <a:prstGeom prst="rect">
            <a:avLst/>
          </a:prstGeom>
          <a:solidFill>
            <a:srgbClr val="0C14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TextBox 1"/>
          <p:cNvSpPr txBox="1"/>
          <p:nvPr/>
        </p:nvSpPr>
        <p:spPr>
          <a:xfrm>
            <a:off x="5482716" y="2213834"/>
            <a:ext cx="5930629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Напрями </a:t>
            </a:r>
          </a:p>
          <a:p>
            <a:pPr algn="r"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кампанії</a:t>
            </a:r>
          </a:p>
        </p:txBody>
      </p:sp>
      <p:sp>
        <p:nvSpPr>
          <p:cNvPr id="170" name="Прямокутник 7"/>
          <p:cNvSpPr/>
          <p:nvPr/>
        </p:nvSpPr>
        <p:spPr>
          <a:xfrm>
            <a:off x="11744528" y="1970764"/>
            <a:ext cx="447473" cy="1978425"/>
          </a:xfrm>
          <a:prstGeom prst="rect">
            <a:avLst/>
          </a:prstGeom>
          <a:solidFill>
            <a:srgbClr val="265E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" name="TextBox 9"/>
          <p:cNvSpPr txBox="1"/>
          <p:nvPr/>
        </p:nvSpPr>
        <p:spPr>
          <a:xfrm>
            <a:off x="369650" y="6138154"/>
            <a:ext cx="99222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0C14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uk-UA" dirty="0"/>
              <a:t>8</a:t>
            </a:r>
            <a:endParaRPr dirty="0"/>
          </a:p>
        </p:txBody>
      </p:sp>
      <p:sp>
        <p:nvSpPr>
          <p:cNvPr id="172" name="TextBox 11"/>
          <p:cNvSpPr txBox="1"/>
          <p:nvPr/>
        </p:nvSpPr>
        <p:spPr>
          <a:xfrm>
            <a:off x="447472" y="175527"/>
            <a:ext cx="593062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uk-UA" b="1" dirty="0" smtClean="0"/>
              <a:t>“Я МАЮ ПРАВО </a:t>
            </a:r>
            <a:r>
              <a:rPr lang="uk-UA" b="1" dirty="0" smtClean="0"/>
              <a:t>ГОЛОСУ</a:t>
            </a:r>
            <a:r>
              <a:rPr lang="uk-UA" b="1" dirty="0" smtClean="0"/>
              <a:t>”</a:t>
            </a:r>
            <a:endParaRPr dirty="0"/>
          </a:p>
        </p:txBody>
      </p:sp>
      <p:pic>
        <p:nvPicPr>
          <p:cNvPr id="173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603" y="4628557"/>
            <a:ext cx="843118" cy="84311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extBox 12"/>
          <p:cNvSpPr txBox="1"/>
          <p:nvPr/>
        </p:nvSpPr>
        <p:spPr>
          <a:xfrm>
            <a:off x="3586045" y="1845433"/>
            <a:ext cx="412128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ПІДГОТУЙСЯ</a:t>
            </a:r>
          </a:p>
        </p:txBody>
      </p:sp>
      <p:sp>
        <p:nvSpPr>
          <p:cNvPr id="175" name="TextBox 13"/>
          <p:cNvSpPr txBox="1"/>
          <p:nvPr/>
        </p:nvSpPr>
        <p:spPr>
          <a:xfrm>
            <a:off x="3509038" y="3275064"/>
            <a:ext cx="412128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ПРОГОЛОСУЙ</a:t>
            </a:r>
          </a:p>
        </p:txBody>
      </p:sp>
      <p:pic>
        <p:nvPicPr>
          <p:cNvPr id="176" name="Рисунок 15" descr="Рисунок 1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19177" y="3078587"/>
            <a:ext cx="870603" cy="87060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16"/>
          <p:cNvSpPr txBox="1"/>
          <p:nvPr/>
        </p:nvSpPr>
        <p:spPr>
          <a:xfrm>
            <a:off x="3509038" y="4757728"/>
            <a:ext cx="412128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ПРОКОНТРОЛЮЙ</a:t>
            </a:r>
          </a:p>
        </p:txBody>
      </p:sp>
      <p:pic>
        <p:nvPicPr>
          <p:cNvPr id="178" name="Рисунок 17" descr="Рисунок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4577" y="1687748"/>
            <a:ext cx="900143" cy="900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Рисунок 14" descr="Рисунок 1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79525" y="144460"/>
            <a:ext cx="1342419" cy="45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Рисунок 21" descr="Рисунок 2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78821" y="155750"/>
            <a:ext cx="867912" cy="52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BPD_logo_coord_center_opt.jpg" descr="BPD_logo_coord_center_opt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57725" y="24926"/>
            <a:ext cx="1536406" cy="783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0" y="93086"/>
            <a:ext cx="618963" cy="6189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/>
          <p:cNvSpPr/>
          <p:nvPr/>
        </p:nvSpPr>
        <p:spPr>
          <a:xfrm>
            <a:off x="1157597" y="2891609"/>
            <a:ext cx="4863829" cy="3415822"/>
          </a:xfrm>
          <a:prstGeom prst="rect">
            <a:avLst/>
          </a:prstGeom>
          <a:noFill/>
          <a:ln>
            <a:solidFill>
              <a:srgbClr val="0C1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6275966" y="2891111"/>
            <a:ext cx="4938412" cy="3416320"/>
          </a:xfrm>
          <a:prstGeom prst="rect">
            <a:avLst/>
          </a:prstGeom>
          <a:noFill/>
          <a:ln>
            <a:solidFill>
              <a:srgbClr val="0C1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2796709" y="930138"/>
            <a:ext cx="8417669" cy="966771"/>
          </a:xfrm>
          <a:prstGeom prst="rect">
            <a:avLst/>
          </a:prstGeom>
          <a:solidFill>
            <a:srgbClr val="0C1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369651" y="6138154"/>
            <a:ext cx="992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0C143B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472" y="100883"/>
            <a:ext cx="593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Century Gothic" panose="020B0502020202020204" pitchFamily="34" charset="0"/>
              </a:rPr>
              <a:t>Я маю право </a:t>
            </a:r>
            <a:r>
              <a:rPr lang="uk-UA" dirty="0" smtClean="0">
                <a:latin typeface="Century Gothic" panose="020B0502020202020204" pitchFamily="34" charset="0"/>
              </a:rPr>
              <a:t>голосу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4901" y="1121135"/>
            <a:ext cx="412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ПІДГОТУЙСЯ</a:t>
            </a:r>
            <a:endParaRPr lang="uk-U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7" y="930138"/>
            <a:ext cx="900142" cy="900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7628" y="2869870"/>
            <a:ext cx="50372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Century Gothic" panose="020B0502020202020204" pitchFamily="34" charset="0"/>
              </a:rPr>
              <a:t>     </a:t>
            </a:r>
            <a:r>
              <a:rPr lang="uk-UA" sz="1600" b="1" u="sng" dirty="0" smtClean="0">
                <a:latin typeface="Century Gothic" panose="020B0502020202020204" pitchFamily="34" charset="0"/>
              </a:rPr>
              <a:t>ІНФОРМАЦІЙНІ МАТЕРІАЛИ</a:t>
            </a:r>
            <a:r>
              <a:rPr lang="uk-UA" sz="1600" b="1" u="sng" dirty="0" smtClean="0">
                <a:latin typeface="Century Gothic" panose="020B0502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uk-UA" sz="1600" b="1" u="sng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Плакат </a:t>
            </a:r>
          </a:p>
          <a:p>
            <a:r>
              <a:rPr lang="uk-UA" sz="1400" dirty="0" smtClean="0">
                <a:latin typeface="Century Gothic" panose="020B0502020202020204" pitchFamily="34" charset="0"/>
              </a:rPr>
              <a:t>      </a:t>
            </a:r>
            <a:r>
              <a:rPr lang="uk-UA" sz="1400" dirty="0" smtClean="0">
                <a:latin typeface="Century Gothic" panose="020B0502020202020204" pitchFamily="34" charset="0"/>
              </a:rPr>
              <a:t>«Дорожня </a:t>
            </a:r>
            <a:r>
              <a:rPr lang="uk-UA" sz="1400" dirty="0" smtClean="0">
                <a:latin typeface="Century Gothic" panose="020B0502020202020204" pitchFamily="34" charset="0"/>
              </a:rPr>
              <a:t>карта виборця»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Відео для тих, хто голосує вперше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Буклет </a:t>
            </a:r>
            <a:r>
              <a:rPr lang="uk-UA" sz="1400" dirty="0" smtClean="0">
                <a:latin typeface="Century Gothic" panose="020B0502020202020204" pitchFamily="34" charset="0"/>
              </a:rPr>
              <a:t>«Я МАЮ ПРАВО </a:t>
            </a:r>
            <a:r>
              <a:rPr lang="uk-UA" sz="1400" dirty="0" smtClean="0">
                <a:latin typeface="Century Gothic" panose="020B0502020202020204" pitchFamily="34" charset="0"/>
              </a:rPr>
              <a:t>ГОЛОСУ</a:t>
            </a:r>
            <a:r>
              <a:rPr lang="uk-UA" sz="1400" dirty="0" smtClean="0">
                <a:latin typeface="Century Gothic" panose="020B0502020202020204" pitchFamily="34" charset="0"/>
              </a:rPr>
              <a:t>»</a:t>
            </a:r>
            <a:endParaRPr lang="uk-UA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Пам’ятка для внутрішньо переміщених осіб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Пам’ятка </a:t>
            </a:r>
            <a:r>
              <a:rPr lang="uk-UA" sz="1400" dirty="0" smtClean="0">
                <a:latin typeface="Century Gothic" panose="020B0502020202020204" pitchFamily="34" charset="0"/>
              </a:rPr>
              <a:t>для виборців, які не перебувають за виборчою </a:t>
            </a:r>
            <a:r>
              <a:rPr lang="uk-UA" sz="1400" dirty="0" err="1" smtClean="0">
                <a:latin typeface="Century Gothic" panose="020B0502020202020204" pitchFamily="34" charset="0"/>
              </a:rPr>
              <a:t>адресою</a:t>
            </a:r>
            <a:endParaRPr lang="uk-UA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Публікації </a:t>
            </a:r>
            <a:r>
              <a:rPr lang="uk-UA" sz="1400" dirty="0" smtClean="0">
                <a:latin typeface="Century Gothic" panose="020B0502020202020204" pitchFamily="34" charset="0"/>
              </a:rPr>
              <a:t>(сайт, ФБ МЮ, «ЯМП!», ресурси партнерів)</a:t>
            </a:r>
            <a:endParaRPr lang="uk-UA" sz="14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2137" y="2891111"/>
            <a:ext cx="440500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Century Gothic" panose="020B0502020202020204" pitchFamily="34" charset="0"/>
              </a:rPr>
              <a:t>     </a:t>
            </a:r>
            <a:r>
              <a:rPr lang="uk-UA" sz="1600" b="1" u="sng" dirty="0" smtClean="0">
                <a:latin typeface="Century Gothic" panose="020B0502020202020204" pitchFamily="34" charset="0"/>
              </a:rPr>
              <a:t>ПРО ЩО РОЗПОВІДАЄМО:</a:t>
            </a:r>
          </a:p>
          <a:p>
            <a:pPr>
              <a:lnSpc>
                <a:spcPct val="150000"/>
              </a:lnSpc>
            </a:pPr>
            <a:endParaRPr lang="uk-UA" sz="1600" b="1" u="sng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Процедура проведення виборів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перевірити себе в Реєстрі виборців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Які документи потрібні для внесення (зміни) </a:t>
            </a:r>
          </a:p>
          <a:p>
            <a:r>
              <a:rPr lang="uk-UA" sz="1400" dirty="0" smtClean="0">
                <a:latin typeface="Century Gothic" panose="020B0502020202020204" pitchFamily="34" charset="0"/>
              </a:rPr>
              <a:t>      інформації в Реєстрі виборців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змінити місце голосування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Які документи потрібні для голосування ВПО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взяти участь у роботі виборчих комісій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проголосувати, якщо перебуваєш за кордоном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Century Gothic" panose="020B0502020202020204" pitchFamily="34" charset="0"/>
              </a:rPr>
              <a:t>Як проголосувати за місцем перебування 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1157597" y="2100137"/>
            <a:ext cx="10056781" cy="566505"/>
          </a:xfrm>
          <a:prstGeom prst="rect">
            <a:avLst/>
          </a:prstGeom>
          <a:solidFill>
            <a:srgbClr val="265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/>
          </a:p>
        </p:txBody>
      </p:sp>
      <p:sp>
        <p:nvSpPr>
          <p:cNvPr id="27" name="Прямокутник 26"/>
          <p:cNvSpPr/>
          <p:nvPr/>
        </p:nvSpPr>
        <p:spPr>
          <a:xfrm>
            <a:off x="4518703" y="2180209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Строки:  </a:t>
            </a:r>
            <a:r>
              <a:rPr lang="uk-UA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березень </a:t>
            </a:r>
            <a:r>
              <a:rPr lang="uk-UA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2019 року </a:t>
            </a:r>
            <a:endParaRPr lang="uk-UA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39" y="192485"/>
            <a:ext cx="1342418" cy="454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22" y="155750"/>
            <a:ext cx="867911" cy="5219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0" y="93086"/>
            <a:ext cx="618963" cy="618963"/>
          </a:xfrm>
          <a:prstGeom prst="rect">
            <a:avLst/>
          </a:prstGeom>
        </p:spPr>
      </p:pic>
      <p:pic>
        <p:nvPicPr>
          <p:cNvPr id="17" name="BPD_logo_coord_center_opt.jpg" descr="BPD_logo_coord_center_op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35238" y="34336"/>
            <a:ext cx="1536406" cy="7835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6174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1186</Words>
  <Application>Microsoft Office PowerPoint</Application>
  <PresentationFormat>Широкий екран</PresentationFormat>
  <Paragraphs>268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Олена Семикіна</dc:creator>
  <cp:lastModifiedBy>Митник Ірина Віталіївна</cp:lastModifiedBy>
  <cp:revision>42</cp:revision>
  <dcterms:modified xsi:type="dcterms:W3CDTF">2019-03-05T14:11:54Z</dcterms:modified>
</cp:coreProperties>
</file>